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Ubuntu"/>
      <p:regular r:id="rId86"/>
      <p:bold r:id="rId87"/>
      <p:italic r:id="rId88"/>
      <p:boldItalic r:id="rId89"/>
    </p:embeddedFont>
    <p:embeddedFont>
      <p:font typeface="PT Sans Narrow"/>
      <p:regular r:id="rId90"/>
      <p:bold r:id="rId91"/>
    </p:embeddedFont>
    <p:embeddedFont>
      <p:font typeface="Lato"/>
      <p:regular r:id="rId92"/>
      <p:bold r:id="rId93"/>
      <p:italic r:id="rId94"/>
      <p:boldItalic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 Target="slides/slide6.xml"/><Relationship Id="rId99" Type="http://schemas.openxmlformats.org/officeDocument/2006/relationships/font" Target="fonts/OpenSans-boldItalic.fntdata"/><Relationship Id="rId10" Type="http://schemas.openxmlformats.org/officeDocument/2006/relationships/slide" Target="slides/slide5.xml"/><Relationship Id="rId98"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TSansNarrow-bold.fntdata"/><Relationship Id="rId90" Type="http://schemas.openxmlformats.org/officeDocument/2006/relationships/font" Target="fonts/PTSansNarrow-regular.fntdata"/><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Ubuntu-regular.fntdata"/><Relationship Id="rId85" Type="http://schemas.openxmlformats.org/officeDocument/2006/relationships/slide" Target="slides/slide80.xml"/><Relationship Id="rId88" Type="http://schemas.openxmlformats.org/officeDocument/2006/relationships/font" Target="fonts/Ubuntu-italic.fntdata"/><Relationship Id="rId87" Type="http://schemas.openxmlformats.org/officeDocument/2006/relationships/font" Target="fonts/Ubuntu-bold.fntdata"/><Relationship Id="rId89" Type="http://schemas.openxmlformats.org/officeDocument/2006/relationships/font" Target="fonts/Ubuntu-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5dcb76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5dcb76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291b874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291b874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058d0f0a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058d0f0a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9038bf2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9038bf2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058d0f0a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058d0f0a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058d0f0a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058d0f0a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291b874f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291b874f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291b874f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291b874f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130780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130780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291b874f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291b874f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1307806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1307806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5dcb76ae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5dcb76ae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9f5a7444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9f5a744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e336bdf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e336bdf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e336bdf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e336bdf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e336bdf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e336bdf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e336bdff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e336bdff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058d0f0a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058d0f0a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058d0f0a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7058d0f0a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e336bdff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e336bdff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9038bf2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9038bf2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e336bdff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e336bdff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058d0f0a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058d0f0a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e336bdff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e336bdff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e336bdff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e336bdff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f1d5257c7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f1d5257c7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e336bdff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e336bdff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e336bdff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e336bdff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e336bdff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e336bdff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e336bdff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e336bdff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e336bdff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e336bdff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e336bdff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6e336bdff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e336bdff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e336bdff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bfef2c0c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bfef2c0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ecfd7a74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ecfd7a74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ecfd7a7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ecfd7a7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e336bdff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e336bdff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e336bdff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e336bdff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e336bdff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e336bdff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e336bdff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e336bdff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e336bdff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6e336bdff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br>
              <a:rPr lang="en"/>
            </a:br>
            <a:r>
              <a:rPr lang="en"/>
              <a:t>https://colab.research.google.com/drive/1RJcRIqRaRe5iHDN04_E8jr6u3gLH-VVL?usp=sharing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bfef2c0c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cbfef2c0c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9038bf2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9038bf2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9038bf29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69038bf29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92b04e08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92b04e08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Transcription</a:t>
            </a:r>
            <a:r>
              <a:rPr lang="en"/>
              <a:t> </a:t>
            </a:r>
            <a:r>
              <a:rPr lang="en"/>
              <a:t>逐字稿</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cbffc4b61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cbffc4b61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de0c3af614_15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de0c3af614_15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bfef2c0c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bfef2c0c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cbfef2c0c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cbfef2c0c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cbfef2c0c4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cbfef2c0c4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cbffc4b61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cbffc4b61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7058d0f0a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7058d0f0a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8f6d2a89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8f6d2a89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cbffc4b61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cbffc4b61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ddc9035381_1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ddc9035381_1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bffc4b6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bffc4b6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bfef2c0c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bfef2c0c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cc64025fd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cc64025fd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cbfef2c0c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cbfef2c0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e336bdff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6e336bdff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6e336bdff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6e336bdff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e336bdff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6e336bdff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6e336bdff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6e336bdff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ddc9035381_1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ddc9035381_1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cbfef2c0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cbfef2c0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cbfef2c0c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cbfef2c0c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bffc4b61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bffc4b61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7058d0f0a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7058d0f0a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7058d0f0a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7058d0f0a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65dcb76ae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65dcb76ae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5dcb76ae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5dcb76ae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65dcb76ae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65dcb76a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cbffc4b61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cbffc4b61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cbfef2c0c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cbfef2c0c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662293c97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662293c97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cecfd7a7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cecfd7a7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cbffc4b61f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cbffc4b61f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bfef2c0c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bfef2c0c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662293c9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662293c9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62293c9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62293c9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tu-gen-ai-2024-spring-ta@googlegroup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GoogleCloudPlatform/generative-ai/blob/main/language/use-cases/document-summarization/summarization_large_documents_langchain.ipynb"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GoogleCloudPlatform/generative-ai/blob/main/language/use-cases/document-summarization/summarization_large_documents_langchain.ipyn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olab.research.google.com/drive/1Ysr25kz6lP7gR8DNTkJMAqOuMp2bhXes?usp=sharing" TargetMode="External"/><Relationship Id="rId4" Type="http://schemas.openxmlformats.org/officeDocument/2006/relationships/hyperlink" Target="https://docs.google.com/presentation/d/1fAXUpvAxmTQEQrIhJxcPz4AlAhY5hLsC6b9p5TrMAIU/edit?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linshanlee.com"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olab.research.google.com/drive/1Ysr25kz6lP7gR8DNTkJMAqOuMp2bhXes?usp=sharing" TargetMode="External"/><Relationship Id="rId4" Type="http://schemas.openxmlformats.org/officeDocument/2006/relationships/hyperlink" Target="https://docs.google.com/presentation/d/1-vjO-1JMjeFBh4XZaadXoix5y5lTD0vA1xCDzk7TzMw/edit?usp=sharing" TargetMode="External"/><Relationship Id="rId9" Type="http://schemas.openxmlformats.org/officeDocument/2006/relationships/hyperlink" Target="https://cool.ntu.edu.tw/courses/33749/discussion_topics/289223" TargetMode="External"/><Relationship Id="rId5" Type="http://schemas.openxmlformats.org/officeDocument/2006/relationships/hyperlink" Target="https://docs.google.com/presentation/d/1fAXUpvAxmTQEQrIhJxcPz4AlAhY5hLsC6b9p5TrMAIU/edit?usp=sharing" TargetMode="External"/><Relationship Id="rId6" Type="http://schemas.openxmlformats.org/officeDocument/2006/relationships/hyperlink" Target="https://youtu.be/_0apuUyFLOA" TargetMode="External"/><Relationship Id="rId7" Type="http://schemas.openxmlformats.org/officeDocument/2006/relationships/hyperlink" Target="https://github.com/openai/whisper" TargetMode="External"/><Relationship Id="rId8" Type="http://schemas.openxmlformats.org/officeDocument/2006/relationships/hyperlink" Target="https://dvcbot.n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hyperlink" Target="https://openai.com/chatgpt" TargetMode="External"/><Relationship Id="rId7" Type="http://schemas.openxmlformats.org/officeDocument/2006/relationships/hyperlink" Target="https://deepmind.google/technologies/gemini/" TargetMode="External"/><Relationship Id="rId8" Type="http://schemas.openxmlformats.org/officeDocument/2006/relationships/hyperlink" Target="https://www.anthropic.com/news/claude-3-famil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hyperlink" Target="https://arxiv.org/abs/2305.1752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docs.google.com/presentation/d/1fAXUpvAxmTQEQrIhJxcPz4AlAhY5hLsC6b9p5TrMAIU/edit?usp=sharing" TargetMode="External"/><Relationship Id="rId4" Type="http://schemas.openxmlformats.org/officeDocument/2006/relationships/hyperlink" Target="https://docs.google.com/presentation/d/1-vjO-1JMjeFBh4XZaadXoix5y5lTD0vA1xCDzk7TzMw/edit?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aclanthology.org/2023.emnlp-main.302.pdf" TargetMode="Externa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linshanlee.com/" TargetMode="External"/><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hyperlink" Target="https://linshanlee.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hyperlink" Target="https://linshanlee.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cool.ntu.edu.tw/courses/33749/discussion_topics/289223" TargetMode="External"/><Relationship Id="rId4" Type="http://schemas.openxmlformats.org/officeDocument/2006/relationships/hyperlink" Target="mailto:ntu-gen-ai-2024-spring-ta@googlegroups.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colab.research.google.com/drive/1Ysr25kz6lP7gR8DNTkJMAqOuMp2bhXes?usp=sharing" TargetMode="External"/><Relationship Id="rId4" Type="http://schemas.openxmlformats.org/officeDocument/2006/relationships/hyperlink" Target="https://docs.google.com/presentation/d/1-vjO-1JMjeFBh4XZaadXoix5y5lTD0vA1xCDzk7TzMw/edit?usp=sharing" TargetMode="External"/><Relationship Id="rId9" Type="http://schemas.openxmlformats.org/officeDocument/2006/relationships/hyperlink" Target="https://cool.ntu.edu.tw/courses/33749/discussion_topics/289223" TargetMode="External"/><Relationship Id="rId5" Type="http://schemas.openxmlformats.org/officeDocument/2006/relationships/hyperlink" Target="https://docs.google.com/presentation/d/1fAXUpvAxmTQEQrIhJxcPz4AlAhY5hLsC6b9p5TrMAIU/edit?usp=sharing" TargetMode="External"/><Relationship Id="rId6" Type="http://schemas.openxmlformats.org/officeDocument/2006/relationships/hyperlink" Target="https://youtu.be/_0apuUyFLOA" TargetMode="External"/><Relationship Id="rId7" Type="http://schemas.openxmlformats.org/officeDocument/2006/relationships/hyperlink" Target="https://github.com/openai/whisper" TargetMode="External"/><Relationship Id="rId8" Type="http://schemas.openxmlformats.org/officeDocument/2006/relationships/hyperlink" Target="https://dvcbot.ne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linshanlee.com/" TargetMode="Externa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GenAI </a:t>
            </a:r>
            <a:r>
              <a:rPr lang="en"/>
              <a:t>HW</a:t>
            </a:r>
            <a:r>
              <a:rPr lang="en"/>
              <a:t>9</a:t>
            </a:r>
            <a:endParaRPr/>
          </a:p>
        </p:txBody>
      </p:sp>
      <p:sp>
        <p:nvSpPr>
          <p:cNvPr id="67" name="Google Shape;67;p13"/>
          <p:cNvSpPr txBox="1"/>
          <p:nvPr>
            <p:ph idx="1" type="subTitle"/>
          </p:nvPr>
        </p:nvSpPr>
        <p:spPr>
          <a:xfrm>
            <a:off x="2137250" y="2946203"/>
            <a:ext cx="4870500" cy="1022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80000"/>
              </a:lnSpc>
              <a:spcBef>
                <a:spcPts val="0"/>
              </a:spcBef>
              <a:spcAft>
                <a:spcPts val="0"/>
              </a:spcAft>
              <a:buNone/>
            </a:pPr>
            <a:r>
              <a:rPr lang="en" sz="1900"/>
              <a:t>TA: </a:t>
            </a:r>
            <a:r>
              <a:rPr b="1" lang="en" sz="1900"/>
              <a:t>關鈞謚、林堅壬、謝翔</a:t>
            </a:r>
            <a:endParaRPr b="1" sz="1900"/>
          </a:p>
          <a:p>
            <a:pPr indent="0" lvl="0" marL="0" rtl="0" algn="ctr">
              <a:lnSpc>
                <a:spcPct val="80000"/>
              </a:lnSpc>
              <a:spcBef>
                <a:spcPts val="0"/>
              </a:spcBef>
              <a:spcAft>
                <a:spcPts val="0"/>
              </a:spcAft>
              <a:buNone/>
            </a:pPr>
            <a:br>
              <a:rPr lang="en" sz="1900"/>
            </a:br>
            <a:r>
              <a:rPr lang="en" sz="1690" u="sng">
                <a:solidFill>
                  <a:schemeClr val="hlink"/>
                </a:solidFill>
                <a:highlight>
                  <a:schemeClr val="lt1"/>
                </a:highlight>
                <a:latin typeface="Arial"/>
                <a:ea typeface="Arial"/>
                <a:cs typeface="Arial"/>
                <a:sym typeface="Arial"/>
                <a:hlinkClick r:id="rId3"/>
              </a:rPr>
              <a:t>ntu-gen-ai-2024-spring-ta@googlegroups.com</a:t>
            </a:r>
            <a:endParaRPr sz="2440">
              <a:highlight>
                <a:schemeClr val="lt1"/>
              </a:highlight>
            </a:endParaRPr>
          </a:p>
          <a:p>
            <a:pPr indent="0" lvl="0" marL="0" rtl="0" algn="ctr">
              <a:lnSpc>
                <a:spcPct val="80000"/>
              </a:lnSpc>
              <a:spcBef>
                <a:spcPts val="0"/>
              </a:spcBef>
              <a:spcAft>
                <a:spcPts val="0"/>
              </a:spcAft>
              <a:buNone/>
            </a:pPr>
            <a:r>
              <a:t/>
            </a:r>
            <a:endParaRPr sz="1900">
              <a:highlight>
                <a:schemeClr val="lt1"/>
              </a:highlight>
            </a:endParaRPr>
          </a:p>
          <a:p>
            <a:pPr indent="0" lvl="0" marL="0" rtl="0" algn="ctr">
              <a:lnSpc>
                <a:spcPct val="80000"/>
              </a:lnSpc>
              <a:spcBef>
                <a:spcPts val="0"/>
              </a:spcBef>
              <a:spcAft>
                <a:spcPts val="0"/>
              </a:spcAft>
              <a:buNone/>
            </a:pPr>
            <a:r>
              <a:rPr lang="en" sz="1900">
                <a:highlight>
                  <a:schemeClr val="lt1"/>
                </a:highlight>
              </a:rPr>
              <a:t>Deadline: 2024/</a:t>
            </a:r>
            <a:r>
              <a:rPr b="1" lang="en" sz="1900">
                <a:solidFill>
                  <a:srgbClr val="FF0000"/>
                </a:solidFill>
                <a:highlight>
                  <a:schemeClr val="lt1"/>
                </a:highlight>
              </a:rPr>
              <a:t>05/30</a:t>
            </a:r>
            <a:r>
              <a:rPr lang="en" sz="1900">
                <a:highlight>
                  <a:schemeClr val="lt1"/>
                </a:highlight>
              </a:rPr>
              <a:t> 23:59:59 (UTC+8) </a:t>
            </a:r>
            <a:endParaRPr sz="1900">
              <a:highlight>
                <a:schemeClr val="lt1"/>
              </a:highlight>
            </a:endParaRPr>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p:nvPr/>
        </p:nvSpPr>
        <p:spPr>
          <a:xfrm>
            <a:off x="748900" y="2395501"/>
            <a:ext cx="2390100" cy="2192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Lato"/>
              <a:ea typeface="Lato"/>
              <a:cs typeface="Lato"/>
              <a:sym typeface="Lato"/>
            </a:endParaRPr>
          </a:p>
        </p:txBody>
      </p:sp>
      <p:pic>
        <p:nvPicPr>
          <p:cNvPr id="150" name="Google Shape;150;p22"/>
          <p:cNvPicPr preferRelativeResize="0"/>
          <p:nvPr/>
        </p:nvPicPr>
        <p:blipFill>
          <a:blip r:embed="rId3">
            <a:alphaModFix/>
          </a:blip>
          <a:stretch>
            <a:fillRect/>
          </a:stretch>
        </p:blipFill>
        <p:spPr>
          <a:xfrm>
            <a:off x="3281900" y="2132576"/>
            <a:ext cx="2686249" cy="2686249"/>
          </a:xfrm>
          <a:prstGeom prst="rect">
            <a:avLst/>
          </a:prstGeom>
          <a:noFill/>
          <a:ln>
            <a:noFill/>
          </a:ln>
        </p:spPr>
      </p:pic>
      <p:sp>
        <p:nvSpPr>
          <p:cNvPr id="151" name="Google Shape;151;p22"/>
          <p:cNvSpPr/>
          <p:nvPr/>
        </p:nvSpPr>
        <p:spPr>
          <a:xfrm>
            <a:off x="5895375" y="2395426"/>
            <a:ext cx="2390100" cy="2192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Lato"/>
              <a:ea typeface="Lato"/>
              <a:cs typeface="Lato"/>
              <a:sym typeface="Lato"/>
            </a:endParaRPr>
          </a:p>
        </p:txBody>
      </p:sp>
      <p:sp>
        <p:nvSpPr>
          <p:cNvPr id="152" name="Google Shape;15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Automatic Speech Recognition (</a:t>
            </a:r>
            <a:r>
              <a:rPr lang="en"/>
              <a:t>1/2</a:t>
            </a:r>
            <a:r>
              <a:rPr lang="en"/>
              <a:t>) </a:t>
            </a:r>
            <a:endParaRPr/>
          </a:p>
        </p:txBody>
      </p:sp>
      <p:grpSp>
        <p:nvGrpSpPr>
          <p:cNvPr id="153" name="Google Shape;153;p22"/>
          <p:cNvGrpSpPr/>
          <p:nvPr/>
        </p:nvGrpSpPr>
        <p:grpSpPr>
          <a:xfrm>
            <a:off x="1304527" y="2924144"/>
            <a:ext cx="1297835" cy="716437"/>
            <a:chOff x="2491875" y="1986613"/>
            <a:chExt cx="1653925" cy="786775"/>
          </a:xfrm>
        </p:grpSpPr>
        <p:grpSp>
          <p:nvGrpSpPr>
            <p:cNvPr id="154" name="Google Shape;154;p22"/>
            <p:cNvGrpSpPr/>
            <p:nvPr/>
          </p:nvGrpSpPr>
          <p:grpSpPr>
            <a:xfrm>
              <a:off x="2491875" y="1986613"/>
              <a:ext cx="797275" cy="786775"/>
              <a:chOff x="2491875" y="1986613"/>
              <a:chExt cx="797275" cy="786775"/>
            </a:xfrm>
          </p:grpSpPr>
          <p:sp>
            <p:nvSpPr>
              <p:cNvPr id="155" name="Google Shape;155;p22"/>
              <p:cNvSpPr/>
              <p:nvPr/>
            </p:nvSpPr>
            <p:spPr>
              <a:xfrm>
                <a:off x="27366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2859075" y="1986613"/>
                <a:ext cx="62875" cy="786775"/>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2614275" y="21698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4918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10800000">
                <a:off x="29814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rot="10800000">
                <a:off x="3103875" y="21899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rot="10800000">
                <a:off x="32262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22"/>
            <p:cNvGrpSpPr/>
            <p:nvPr/>
          </p:nvGrpSpPr>
          <p:grpSpPr>
            <a:xfrm>
              <a:off x="3348525" y="1986613"/>
              <a:ext cx="797275" cy="786775"/>
              <a:chOff x="2491875" y="1986613"/>
              <a:chExt cx="797275" cy="786775"/>
            </a:xfrm>
          </p:grpSpPr>
          <p:sp>
            <p:nvSpPr>
              <p:cNvPr id="163" name="Google Shape;163;p22"/>
              <p:cNvSpPr/>
              <p:nvPr/>
            </p:nvSpPr>
            <p:spPr>
              <a:xfrm>
                <a:off x="27366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2859075" y="1986613"/>
                <a:ext cx="62875" cy="786775"/>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2614275" y="21698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24918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10800000">
                <a:off x="29814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10800000">
                <a:off x="3103875" y="21899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rot="10800000">
                <a:off x="32262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0" name="Google Shape;170;p22"/>
          <p:cNvPicPr preferRelativeResize="0"/>
          <p:nvPr/>
        </p:nvPicPr>
        <p:blipFill>
          <a:blip r:embed="rId4">
            <a:alphaModFix/>
          </a:blip>
          <a:stretch>
            <a:fillRect/>
          </a:stretch>
        </p:blipFill>
        <p:spPr>
          <a:xfrm>
            <a:off x="6395223" y="2760933"/>
            <a:ext cx="1390424" cy="1042857"/>
          </a:xfrm>
          <a:prstGeom prst="rect">
            <a:avLst/>
          </a:prstGeom>
          <a:noFill/>
          <a:ln>
            <a:noFill/>
          </a:ln>
        </p:spPr>
      </p:pic>
      <p:cxnSp>
        <p:nvCxnSpPr>
          <p:cNvPr id="171" name="Google Shape;171;p22"/>
          <p:cNvCxnSpPr/>
          <p:nvPr/>
        </p:nvCxnSpPr>
        <p:spPr>
          <a:xfrm>
            <a:off x="2794348" y="3282358"/>
            <a:ext cx="861600" cy="0"/>
          </a:xfrm>
          <a:prstGeom prst="straightConnector1">
            <a:avLst/>
          </a:prstGeom>
          <a:noFill/>
          <a:ln cap="flat" cmpd="sng" w="19050">
            <a:solidFill>
              <a:srgbClr val="595959"/>
            </a:solidFill>
            <a:prstDash val="solid"/>
            <a:round/>
            <a:headEnd len="med" w="med" type="none"/>
            <a:tailEnd len="med" w="med" type="triangle"/>
          </a:ln>
        </p:spPr>
      </p:cxnSp>
      <p:cxnSp>
        <p:nvCxnSpPr>
          <p:cNvPr id="172" name="Google Shape;172;p22"/>
          <p:cNvCxnSpPr/>
          <p:nvPr/>
        </p:nvCxnSpPr>
        <p:spPr>
          <a:xfrm>
            <a:off x="5654873" y="3282358"/>
            <a:ext cx="861600" cy="0"/>
          </a:xfrm>
          <a:prstGeom prst="straightConnector1">
            <a:avLst/>
          </a:prstGeom>
          <a:noFill/>
          <a:ln cap="flat" cmpd="sng" w="19050">
            <a:solidFill>
              <a:srgbClr val="595959"/>
            </a:solidFill>
            <a:prstDash val="solid"/>
            <a:round/>
            <a:headEnd len="med" w="med" type="none"/>
            <a:tailEnd len="med" w="med" type="triangle"/>
          </a:ln>
        </p:spPr>
      </p:cxnSp>
      <p:sp>
        <p:nvSpPr>
          <p:cNvPr id="173" name="Google Shape;173;p22"/>
          <p:cNvSpPr txBox="1"/>
          <p:nvPr/>
        </p:nvSpPr>
        <p:spPr>
          <a:xfrm>
            <a:off x="1482896" y="3803808"/>
            <a:ext cx="164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95959"/>
                </a:solidFill>
                <a:latin typeface="Lato"/>
                <a:ea typeface="Lato"/>
                <a:cs typeface="Lato"/>
                <a:sym typeface="Lato"/>
              </a:rPr>
              <a:t>Speech</a:t>
            </a:r>
            <a:endParaRPr b="1" sz="1800">
              <a:solidFill>
                <a:srgbClr val="595959"/>
              </a:solidFill>
              <a:latin typeface="Lato"/>
              <a:ea typeface="Lato"/>
              <a:cs typeface="Lato"/>
              <a:sym typeface="Lato"/>
            </a:endParaRPr>
          </a:p>
        </p:txBody>
      </p:sp>
      <p:sp>
        <p:nvSpPr>
          <p:cNvPr id="174" name="Google Shape;174;p22"/>
          <p:cNvSpPr txBox="1"/>
          <p:nvPr/>
        </p:nvSpPr>
        <p:spPr>
          <a:xfrm>
            <a:off x="6111052" y="3803801"/>
            <a:ext cx="239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95959"/>
                </a:solidFill>
                <a:latin typeface="Lato"/>
                <a:ea typeface="Lato"/>
                <a:cs typeface="Lato"/>
                <a:sym typeface="Lato"/>
              </a:rPr>
              <a:t>Text  Transcription</a:t>
            </a:r>
            <a:endParaRPr b="1" sz="2000">
              <a:solidFill>
                <a:srgbClr val="595959"/>
              </a:solidFill>
              <a:latin typeface="Lato"/>
              <a:ea typeface="Lato"/>
              <a:cs typeface="Lato"/>
              <a:sym typeface="Lato"/>
            </a:endParaRPr>
          </a:p>
        </p:txBody>
      </p:sp>
      <p:sp>
        <p:nvSpPr>
          <p:cNvPr id="175" name="Google Shape;17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ph idx="1" type="body"/>
          </p:nvPr>
        </p:nvSpPr>
        <p:spPr>
          <a:xfrm>
            <a:off x="464100" y="14187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t>Speech recognition</a:t>
            </a:r>
            <a:r>
              <a:rPr lang="en"/>
              <a:t> is the process of converting spoken words from an audio signal into written text.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Automatic Speech Recognition (2/2) </a:t>
            </a:r>
            <a:endParaRPr/>
          </a:p>
        </p:txBody>
      </p:sp>
      <p:sp>
        <p:nvSpPr>
          <p:cNvPr id="182" name="Google Shape;18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3"/>
          <p:cNvPicPr preferRelativeResize="0"/>
          <p:nvPr/>
        </p:nvPicPr>
        <p:blipFill>
          <a:blip r:embed="rId3">
            <a:alphaModFix/>
          </a:blip>
          <a:stretch>
            <a:fillRect/>
          </a:stretch>
        </p:blipFill>
        <p:spPr>
          <a:xfrm>
            <a:off x="2257653" y="1463000"/>
            <a:ext cx="2686249" cy="2686249"/>
          </a:xfrm>
          <a:prstGeom prst="rect">
            <a:avLst/>
          </a:prstGeom>
          <a:noFill/>
          <a:ln>
            <a:noFill/>
          </a:ln>
        </p:spPr>
      </p:pic>
      <p:sp>
        <p:nvSpPr>
          <p:cNvPr id="184" name="Google Shape;184;p23"/>
          <p:cNvSpPr/>
          <p:nvPr/>
        </p:nvSpPr>
        <p:spPr>
          <a:xfrm>
            <a:off x="5464850" y="1075275"/>
            <a:ext cx="3450600" cy="3461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Lato"/>
              <a:ea typeface="Lato"/>
              <a:cs typeface="Lato"/>
              <a:sym typeface="Lato"/>
            </a:endParaRPr>
          </a:p>
        </p:txBody>
      </p:sp>
      <p:sp>
        <p:nvSpPr>
          <p:cNvPr id="185" name="Google Shape;185;p23"/>
          <p:cNvSpPr/>
          <p:nvPr/>
        </p:nvSpPr>
        <p:spPr>
          <a:xfrm>
            <a:off x="183401" y="1586025"/>
            <a:ext cx="1950000" cy="2364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Lato"/>
              <a:ea typeface="Lato"/>
              <a:cs typeface="Lato"/>
              <a:sym typeface="Lato"/>
            </a:endParaRPr>
          </a:p>
        </p:txBody>
      </p:sp>
      <p:grpSp>
        <p:nvGrpSpPr>
          <p:cNvPr id="186" name="Google Shape;186;p23"/>
          <p:cNvGrpSpPr/>
          <p:nvPr/>
        </p:nvGrpSpPr>
        <p:grpSpPr>
          <a:xfrm>
            <a:off x="648598" y="2326945"/>
            <a:ext cx="1019645" cy="572851"/>
            <a:chOff x="2491875" y="1986613"/>
            <a:chExt cx="1653925" cy="786775"/>
          </a:xfrm>
        </p:grpSpPr>
        <p:grpSp>
          <p:nvGrpSpPr>
            <p:cNvPr id="187" name="Google Shape;187;p23"/>
            <p:cNvGrpSpPr/>
            <p:nvPr/>
          </p:nvGrpSpPr>
          <p:grpSpPr>
            <a:xfrm>
              <a:off x="2491875" y="1986613"/>
              <a:ext cx="797275" cy="786775"/>
              <a:chOff x="2491875" y="1986613"/>
              <a:chExt cx="797275" cy="786775"/>
            </a:xfrm>
          </p:grpSpPr>
          <p:sp>
            <p:nvSpPr>
              <p:cNvPr id="188" name="Google Shape;188;p23"/>
              <p:cNvSpPr/>
              <p:nvPr/>
            </p:nvSpPr>
            <p:spPr>
              <a:xfrm>
                <a:off x="27366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2859075" y="1986613"/>
                <a:ext cx="62875" cy="786775"/>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2614275" y="21698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24918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10800000">
                <a:off x="29814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rot="10800000">
                <a:off x="3103875" y="21899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10800000">
                <a:off x="32262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3"/>
            <p:cNvGrpSpPr/>
            <p:nvPr/>
          </p:nvGrpSpPr>
          <p:grpSpPr>
            <a:xfrm>
              <a:off x="3348525" y="1986613"/>
              <a:ext cx="797275" cy="786775"/>
              <a:chOff x="2491875" y="1986613"/>
              <a:chExt cx="797275" cy="786775"/>
            </a:xfrm>
          </p:grpSpPr>
          <p:sp>
            <p:nvSpPr>
              <p:cNvPr id="196" name="Google Shape;196;p23"/>
              <p:cNvSpPr/>
              <p:nvPr/>
            </p:nvSpPr>
            <p:spPr>
              <a:xfrm>
                <a:off x="27366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2859075" y="1986613"/>
                <a:ext cx="62875" cy="786775"/>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2614275" y="21698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24918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rot="10800000">
                <a:off x="2981475" y="2093650"/>
                <a:ext cx="62875" cy="5727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10800000">
                <a:off x="3103875" y="2189950"/>
                <a:ext cx="62875" cy="4002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rot="10800000">
                <a:off x="3226275" y="2261500"/>
                <a:ext cx="62875" cy="237000"/>
              </a:xfrm>
              <a:prstGeom prst="flowChartProcess">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3" name="Google Shape;203;p23"/>
          <p:cNvCxnSpPr/>
          <p:nvPr/>
        </p:nvCxnSpPr>
        <p:spPr>
          <a:xfrm>
            <a:off x="1770100" y="2612782"/>
            <a:ext cx="861600" cy="0"/>
          </a:xfrm>
          <a:prstGeom prst="straightConnector1">
            <a:avLst/>
          </a:prstGeom>
          <a:noFill/>
          <a:ln cap="flat" cmpd="sng" w="19050">
            <a:solidFill>
              <a:srgbClr val="595959"/>
            </a:solidFill>
            <a:prstDash val="solid"/>
            <a:round/>
            <a:headEnd len="med" w="med" type="none"/>
            <a:tailEnd len="med" w="med" type="triangle"/>
          </a:ln>
        </p:spPr>
      </p:cxnSp>
      <p:cxnSp>
        <p:nvCxnSpPr>
          <p:cNvPr id="204" name="Google Shape;204;p23"/>
          <p:cNvCxnSpPr/>
          <p:nvPr/>
        </p:nvCxnSpPr>
        <p:spPr>
          <a:xfrm>
            <a:off x="4475125" y="2613382"/>
            <a:ext cx="861600" cy="0"/>
          </a:xfrm>
          <a:prstGeom prst="straightConnector1">
            <a:avLst/>
          </a:prstGeom>
          <a:noFill/>
          <a:ln cap="flat" cmpd="sng" w="19050">
            <a:solidFill>
              <a:srgbClr val="595959"/>
            </a:solidFill>
            <a:prstDash val="solid"/>
            <a:round/>
            <a:headEnd len="med" w="med" type="none"/>
            <a:tailEnd len="med" w="med" type="triangle"/>
          </a:ln>
        </p:spPr>
      </p:cxnSp>
      <p:sp>
        <p:nvSpPr>
          <p:cNvPr id="205" name="Google Shape;205;p23"/>
          <p:cNvSpPr txBox="1"/>
          <p:nvPr/>
        </p:nvSpPr>
        <p:spPr>
          <a:xfrm>
            <a:off x="750400" y="3022262"/>
            <a:ext cx="101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Lato"/>
                <a:ea typeface="Lato"/>
                <a:cs typeface="Lato"/>
                <a:sym typeface="Lato"/>
              </a:rPr>
              <a:t>Speech</a:t>
            </a:r>
            <a:endParaRPr b="1" sz="1600">
              <a:solidFill>
                <a:srgbClr val="595959"/>
              </a:solidFill>
              <a:latin typeface="Lato"/>
              <a:ea typeface="Lato"/>
              <a:cs typeface="Lato"/>
              <a:sym typeface="Lato"/>
            </a:endParaRPr>
          </a:p>
        </p:txBody>
      </p:sp>
      <p:sp>
        <p:nvSpPr>
          <p:cNvPr id="206" name="Google Shape;206;p23"/>
          <p:cNvSpPr txBox="1"/>
          <p:nvPr/>
        </p:nvSpPr>
        <p:spPr>
          <a:xfrm>
            <a:off x="6348381" y="4542115"/>
            <a:ext cx="17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95959"/>
                </a:solidFill>
                <a:latin typeface="Lato"/>
                <a:ea typeface="Lato"/>
                <a:cs typeface="Lato"/>
                <a:sym typeface="Lato"/>
              </a:rPr>
              <a:t>Transcriptions</a:t>
            </a:r>
            <a:endParaRPr b="1" sz="2000">
              <a:solidFill>
                <a:srgbClr val="595959"/>
              </a:solidFill>
              <a:latin typeface="Lato"/>
              <a:ea typeface="Lato"/>
              <a:cs typeface="Lato"/>
              <a:sym typeface="Lato"/>
            </a:endParaRPr>
          </a:p>
        </p:txBody>
      </p:sp>
      <p:sp>
        <p:nvSpPr>
          <p:cNvPr id="207" name="Google Shape;207;p23"/>
          <p:cNvSpPr txBox="1"/>
          <p:nvPr/>
        </p:nvSpPr>
        <p:spPr>
          <a:xfrm>
            <a:off x="2396400" y="3911925"/>
            <a:ext cx="30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Lato"/>
                <a:ea typeface="Lato"/>
                <a:cs typeface="Lato"/>
                <a:sym typeface="Lato"/>
              </a:rPr>
              <a:t>Speech </a:t>
            </a:r>
            <a:r>
              <a:rPr b="1" lang="en" sz="1600">
                <a:solidFill>
                  <a:srgbClr val="595959"/>
                </a:solidFill>
                <a:latin typeface="Lato"/>
                <a:ea typeface="Lato"/>
                <a:cs typeface="Lato"/>
                <a:sym typeface="Lato"/>
              </a:rPr>
              <a:t>Recognition</a:t>
            </a:r>
            <a:r>
              <a:rPr b="1" lang="en" sz="1600">
                <a:solidFill>
                  <a:srgbClr val="595959"/>
                </a:solidFill>
                <a:latin typeface="Lato"/>
                <a:ea typeface="Lato"/>
                <a:cs typeface="Lato"/>
                <a:sym typeface="Lato"/>
              </a:rPr>
              <a:t> Model</a:t>
            </a:r>
            <a:endParaRPr b="1" sz="1600">
              <a:solidFill>
                <a:srgbClr val="595959"/>
              </a:solidFill>
              <a:latin typeface="Lato"/>
              <a:ea typeface="Lato"/>
              <a:cs typeface="Lato"/>
              <a:sym typeface="Lato"/>
            </a:endParaRPr>
          </a:p>
        </p:txBody>
      </p:sp>
      <p:sp>
        <p:nvSpPr>
          <p:cNvPr id="208" name="Google Shape;208;p23"/>
          <p:cNvSpPr/>
          <p:nvPr/>
        </p:nvSpPr>
        <p:spPr>
          <a:xfrm>
            <a:off x="5621000" y="1331710"/>
            <a:ext cx="3162900" cy="7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595959"/>
                </a:solidFill>
                <a:latin typeface="Open Sans"/>
                <a:ea typeface="Open Sans"/>
                <a:cs typeface="Open Sans"/>
                <a:sym typeface="Open Sans"/>
              </a:rPr>
              <a:t>00:00:00,000 --&gt; 00:00:04,000</a:t>
            </a:r>
            <a:endParaRPr sz="1600">
              <a:solidFill>
                <a:srgbClr val="595959"/>
              </a:solidFill>
              <a:latin typeface="Open Sans"/>
              <a:ea typeface="Open Sans"/>
              <a:cs typeface="Open Sans"/>
              <a:sym typeface="Open Sans"/>
            </a:endParaRPr>
          </a:p>
          <a:p>
            <a:pPr indent="0" lvl="0" marL="0" rtl="0" algn="l">
              <a:spcBef>
                <a:spcPts val="0"/>
              </a:spcBef>
              <a:spcAft>
                <a:spcPts val="0"/>
              </a:spcAft>
              <a:buNone/>
            </a:pPr>
            <a:r>
              <a:rPr lang="en" sz="1600">
                <a:solidFill>
                  <a:srgbClr val="595959"/>
                </a:solidFill>
                <a:latin typeface="Open Sans"/>
                <a:ea typeface="Open Sans"/>
                <a:cs typeface="Open Sans"/>
                <a:sym typeface="Open Sans"/>
              </a:rPr>
              <a:t>每次說這個學問是做出來的</a:t>
            </a:r>
            <a:endParaRPr sz="1200">
              <a:latin typeface="Open Sans"/>
              <a:ea typeface="Open Sans"/>
              <a:cs typeface="Open Sans"/>
              <a:sym typeface="Open Sans"/>
            </a:endParaRPr>
          </a:p>
        </p:txBody>
      </p:sp>
      <p:sp>
        <p:nvSpPr>
          <p:cNvPr id="209" name="Google Shape;209;p23"/>
          <p:cNvSpPr/>
          <p:nvPr/>
        </p:nvSpPr>
        <p:spPr>
          <a:xfrm>
            <a:off x="5621000" y="2281260"/>
            <a:ext cx="3162900" cy="7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595959"/>
                </a:solidFill>
                <a:latin typeface="Open Sans"/>
                <a:ea typeface="Open Sans"/>
                <a:cs typeface="Open Sans"/>
                <a:sym typeface="Open Sans"/>
              </a:rPr>
              <a:t>00:00:06,000 --&gt; 00:00:08,000</a:t>
            </a:r>
            <a:endParaRPr sz="1600">
              <a:solidFill>
                <a:srgbClr val="595959"/>
              </a:solidFill>
              <a:latin typeface="Open Sans"/>
              <a:ea typeface="Open Sans"/>
              <a:cs typeface="Open Sans"/>
              <a:sym typeface="Open Sans"/>
            </a:endParaRPr>
          </a:p>
          <a:p>
            <a:pPr indent="0" lvl="0" marL="0" rtl="0" algn="l">
              <a:spcBef>
                <a:spcPts val="0"/>
              </a:spcBef>
              <a:spcAft>
                <a:spcPts val="0"/>
              </a:spcAft>
              <a:buNone/>
            </a:pPr>
            <a:r>
              <a:rPr lang="en" sz="1600">
                <a:solidFill>
                  <a:srgbClr val="595959"/>
                </a:solidFill>
                <a:latin typeface="Open Sans"/>
                <a:ea typeface="Open Sans"/>
                <a:cs typeface="Open Sans"/>
                <a:sym typeface="Open Sans"/>
              </a:rPr>
              <a:t>什麼意思?</a:t>
            </a:r>
            <a:endParaRPr sz="1600">
              <a:solidFill>
                <a:srgbClr val="595959"/>
              </a:solidFill>
              <a:latin typeface="Open Sans"/>
              <a:ea typeface="Open Sans"/>
              <a:cs typeface="Open Sans"/>
              <a:sym typeface="Open Sans"/>
            </a:endParaRPr>
          </a:p>
        </p:txBody>
      </p:sp>
      <p:sp>
        <p:nvSpPr>
          <p:cNvPr id="210" name="Google Shape;210;p23"/>
          <p:cNvSpPr/>
          <p:nvPr/>
        </p:nvSpPr>
        <p:spPr>
          <a:xfrm>
            <a:off x="5621000" y="3230810"/>
            <a:ext cx="3162900" cy="7791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595959"/>
                </a:solidFill>
                <a:latin typeface="Open Sans"/>
                <a:ea typeface="Open Sans"/>
                <a:cs typeface="Open Sans"/>
                <a:sym typeface="Open Sans"/>
              </a:rPr>
              <a:t>00:00:08,000 --&gt; 00:00:12,000</a:t>
            </a:r>
            <a:endParaRPr sz="1600">
              <a:solidFill>
                <a:srgbClr val="595959"/>
              </a:solidFill>
              <a:latin typeface="Open Sans"/>
              <a:ea typeface="Open Sans"/>
              <a:cs typeface="Open Sans"/>
              <a:sym typeface="Open Sans"/>
            </a:endParaRPr>
          </a:p>
          <a:p>
            <a:pPr indent="0" lvl="0" marL="0" rtl="0" algn="l">
              <a:spcBef>
                <a:spcPts val="0"/>
              </a:spcBef>
              <a:spcAft>
                <a:spcPts val="0"/>
              </a:spcAft>
              <a:buNone/>
            </a:pPr>
            <a:r>
              <a:rPr lang="en" sz="1600">
                <a:solidFill>
                  <a:srgbClr val="595959"/>
                </a:solidFill>
                <a:latin typeface="Open Sans"/>
                <a:ea typeface="Open Sans"/>
                <a:cs typeface="Open Sans"/>
                <a:sym typeface="Open Sans"/>
              </a:rPr>
              <a:t>要做才會獲得學問</a:t>
            </a:r>
            <a:endParaRPr sz="1600">
              <a:solidFill>
                <a:srgbClr val="595959"/>
              </a:solidFill>
              <a:latin typeface="Open Sans"/>
              <a:ea typeface="Open Sans"/>
              <a:cs typeface="Open Sans"/>
              <a:sym typeface="Open Sans"/>
            </a:endParaRPr>
          </a:p>
        </p:txBody>
      </p:sp>
      <p:cxnSp>
        <p:nvCxnSpPr>
          <p:cNvPr id="211" name="Google Shape;211;p23"/>
          <p:cNvCxnSpPr/>
          <p:nvPr/>
        </p:nvCxnSpPr>
        <p:spPr>
          <a:xfrm flipH="1">
            <a:off x="7202300" y="4117985"/>
            <a:ext cx="300" cy="447000"/>
          </a:xfrm>
          <a:prstGeom prst="straightConnector1">
            <a:avLst/>
          </a:prstGeom>
          <a:noFill/>
          <a:ln cap="flat" cmpd="sng" w="38100">
            <a:solidFill>
              <a:srgbClr val="595959"/>
            </a:solidFill>
            <a:prstDash val="dot"/>
            <a:round/>
            <a:headEnd len="med" w="med" type="none"/>
            <a:tailEnd len="med" w="med" type="none"/>
          </a:ln>
        </p:spPr>
      </p:cxnSp>
      <p:pic>
        <p:nvPicPr>
          <p:cNvPr id="212" name="Google Shape;212;p23"/>
          <p:cNvPicPr preferRelativeResize="0"/>
          <p:nvPr/>
        </p:nvPicPr>
        <p:blipFill>
          <a:blip r:embed="rId4">
            <a:alphaModFix/>
          </a:blip>
          <a:stretch>
            <a:fillRect/>
          </a:stretch>
        </p:blipFill>
        <p:spPr>
          <a:xfrm>
            <a:off x="547925" y="4079875"/>
            <a:ext cx="1221252" cy="915949"/>
          </a:xfrm>
          <a:prstGeom prst="rect">
            <a:avLst/>
          </a:prstGeom>
          <a:noFill/>
          <a:ln>
            <a:noFill/>
          </a:ln>
        </p:spPr>
      </p:pic>
      <p:cxnSp>
        <p:nvCxnSpPr>
          <p:cNvPr id="213" name="Google Shape;213;p23"/>
          <p:cNvCxnSpPr/>
          <p:nvPr/>
        </p:nvCxnSpPr>
        <p:spPr>
          <a:xfrm rot="10800000">
            <a:off x="1158251" y="3627115"/>
            <a:ext cx="300" cy="429900"/>
          </a:xfrm>
          <a:prstGeom prst="straightConnector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a:t>
            </a:r>
            <a:r>
              <a:rPr lang="en"/>
              <a:t>1/5</a:t>
            </a:r>
            <a:r>
              <a:rPr lang="en"/>
              <a:t>)</a:t>
            </a:r>
            <a:endParaRPr/>
          </a:p>
        </p:txBody>
      </p:sp>
      <p:sp>
        <p:nvSpPr>
          <p:cNvPr id="219" name="Google Shape;219;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OpenAI </a:t>
            </a:r>
            <a:r>
              <a:rPr b="1" lang="en"/>
              <a:t>Whisper</a:t>
            </a:r>
            <a:r>
              <a:rPr lang="en"/>
              <a:t> is a model designed to accurately transcribe and translate spoken language into text. Whisper is trained on </a:t>
            </a:r>
            <a:r>
              <a:rPr b="1" lang="en"/>
              <a:t>680,000</a:t>
            </a:r>
            <a:r>
              <a:rPr lang="en"/>
              <a:t> hours of multilingual and multitask supervised data collected from the web.</a:t>
            </a:r>
            <a:endParaRPr/>
          </a:p>
          <a:p>
            <a:pPr indent="0" lvl="0" marL="0" rtl="0" algn="just">
              <a:spcBef>
                <a:spcPts val="1200"/>
              </a:spcBef>
              <a:spcAft>
                <a:spcPts val="1200"/>
              </a:spcAft>
              <a:buNone/>
            </a:pPr>
            <a:r>
              <a:t/>
            </a:r>
            <a:endParaRPr/>
          </a:p>
        </p:txBody>
      </p:sp>
      <p:sp>
        <p:nvSpPr>
          <p:cNvPr id="220" name="Google Shape;22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4"/>
          <p:cNvSpPr txBox="1"/>
          <p:nvPr/>
        </p:nvSpPr>
        <p:spPr>
          <a:xfrm>
            <a:off x="4754875" y="4629445"/>
            <a:ext cx="47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Reference: https://openai.com/index/whisper</a:t>
            </a:r>
            <a:endParaRPr>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(1/6)</a:t>
            </a:r>
            <a:endParaRPr/>
          </a:p>
        </p:txBody>
      </p:sp>
      <p:sp>
        <p:nvSpPr>
          <p:cNvPr id="227" name="Google Shape;227;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t>
            </a:r>
            <a:r>
              <a:rPr lang="en"/>
              <a:t>Training data for the models</a:t>
            </a:r>
            <a:endParaRPr/>
          </a:p>
          <a:p>
            <a:pPr indent="-342900" lvl="0" marL="457200" rtl="0" algn="just">
              <a:spcBef>
                <a:spcPts val="1200"/>
              </a:spcBef>
              <a:spcAft>
                <a:spcPts val="0"/>
              </a:spcAft>
              <a:buSzPts val="1800"/>
              <a:buChar char="-"/>
            </a:pPr>
            <a:r>
              <a:rPr lang="en"/>
              <a:t>A total of </a:t>
            </a:r>
            <a:r>
              <a:rPr b="1" lang="en"/>
              <a:t>680,000</a:t>
            </a:r>
            <a:r>
              <a:rPr lang="en"/>
              <a:t> hours of audio data and corresponding transcripts were used.</a:t>
            </a:r>
            <a:endParaRPr/>
          </a:p>
          <a:p>
            <a:pPr indent="-342900" lvl="0" marL="457200" rtl="0" algn="just">
              <a:spcBef>
                <a:spcPts val="0"/>
              </a:spcBef>
              <a:spcAft>
                <a:spcPts val="0"/>
              </a:spcAft>
              <a:buSzPts val="1800"/>
              <a:buChar char="-"/>
            </a:pPr>
            <a:r>
              <a:rPr lang="en"/>
              <a:t>The data was collected from the internet.</a:t>
            </a:r>
            <a:endParaRPr/>
          </a:p>
          <a:p>
            <a:pPr indent="-342900" lvl="0" marL="457200" rtl="0" algn="just">
              <a:spcBef>
                <a:spcPts val="0"/>
              </a:spcBef>
              <a:spcAft>
                <a:spcPts val="0"/>
              </a:spcAft>
              <a:buSzPts val="1800"/>
              <a:buChar char="-"/>
            </a:pPr>
            <a:r>
              <a:rPr lang="en"/>
              <a:t>Includes </a:t>
            </a:r>
            <a:r>
              <a:rPr b="1" lang="en"/>
              <a:t>99</a:t>
            </a:r>
            <a:r>
              <a:rPr lang="en"/>
              <a:t> different languages.</a:t>
            </a:r>
            <a:endParaRPr/>
          </a:p>
          <a:p>
            <a:pPr indent="0" lvl="0" marL="0" rtl="0" algn="just">
              <a:spcBef>
                <a:spcPts val="1200"/>
              </a:spcBef>
              <a:spcAft>
                <a:spcPts val="1200"/>
              </a:spcAft>
              <a:buNone/>
            </a:pPr>
            <a:r>
              <a:t/>
            </a:r>
            <a:endParaRPr/>
          </a:p>
        </p:txBody>
      </p:sp>
      <p:sp>
        <p:nvSpPr>
          <p:cNvPr id="228" name="Google Shape;22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a:blip r:embed="rId3">
            <a:alphaModFix/>
          </a:blip>
          <a:stretch>
            <a:fillRect/>
          </a:stretch>
        </p:blipFill>
        <p:spPr>
          <a:xfrm>
            <a:off x="1676425" y="1528898"/>
            <a:ext cx="6692352" cy="3306950"/>
          </a:xfrm>
          <a:prstGeom prst="rect">
            <a:avLst/>
          </a:prstGeom>
          <a:noFill/>
          <a:ln>
            <a:noFill/>
          </a:ln>
        </p:spPr>
      </p:pic>
      <p:sp>
        <p:nvSpPr>
          <p:cNvPr id="234" name="Google Shape;23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(2/6)</a:t>
            </a:r>
            <a:endParaRPr/>
          </a:p>
        </p:txBody>
      </p:sp>
      <p:sp>
        <p:nvSpPr>
          <p:cNvPr id="235" name="Google Shape;235;p26"/>
          <p:cNvSpPr txBox="1"/>
          <p:nvPr>
            <p:ph idx="1" type="body"/>
          </p:nvPr>
        </p:nvSpPr>
        <p:spPr>
          <a:xfrm>
            <a:off x="311700" y="125647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(2) </a:t>
            </a:r>
            <a:r>
              <a:rPr lang="en"/>
              <a:t>Data composition</a:t>
            </a:r>
            <a:endParaRPr/>
          </a:p>
          <a:p>
            <a:pPr indent="0" lvl="0" marL="0" rtl="0" algn="l">
              <a:spcBef>
                <a:spcPts val="1200"/>
              </a:spcBef>
              <a:spcAft>
                <a:spcPts val="0"/>
              </a:spcAft>
              <a:buNone/>
            </a:pPr>
            <a:r>
              <a:t/>
            </a:r>
            <a:endParaRPr/>
          </a:p>
        </p:txBody>
      </p:sp>
      <p:sp>
        <p:nvSpPr>
          <p:cNvPr id="236" name="Google Shape;23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(3</a:t>
            </a:r>
            <a:r>
              <a:rPr lang="en"/>
              <a:t>/6</a:t>
            </a:r>
            <a:r>
              <a:rPr lang="en"/>
              <a:t>)</a:t>
            </a:r>
            <a:endParaRPr/>
          </a:p>
        </p:txBody>
      </p:sp>
      <p:sp>
        <p:nvSpPr>
          <p:cNvPr id="242" name="Google Shape;24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27"/>
          <p:cNvPicPr preferRelativeResize="0"/>
          <p:nvPr/>
        </p:nvPicPr>
        <p:blipFill>
          <a:blip r:embed="rId3">
            <a:alphaModFix/>
          </a:blip>
          <a:stretch>
            <a:fillRect/>
          </a:stretch>
        </p:blipFill>
        <p:spPr>
          <a:xfrm>
            <a:off x="453400" y="1433150"/>
            <a:ext cx="4441426" cy="1276175"/>
          </a:xfrm>
          <a:prstGeom prst="rect">
            <a:avLst/>
          </a:prstGeom>
          <a:noFill/>
          <a:ln>
            <a:noFill/>
          </a:ln>
        </p:spPr>
      </p:pic>
      <p:pic>
        <p:nvPicPr>
          <p:cNvPr id="244" name="Google Shape;244;p27"/>
          <p:cNvPicPr preferRelativeResize="0"/>
          <p:nvPr/>
        </p:nvPicPr>
        <p:blipFill>
          <a:blip r:embed="rId4">
            <a:alphaModFix/>
          </a:blip>
          <a:stretch>
            <a:fillRect/>
          </a:stretch>
        </p:blipFill>
        <p:spPr>
          <a:xfrm>
            <a:off x="453400" y="3107885"/>
            <a:ext cx="4441424" cy="1302540"/>
          </a:xfrm>
          <a:prstGeom prst="rect">
            <a:avLst/>
          </a:prstGeom>
          <a:noFill/>
          <a:ln>
            <a:noFill/>
          </a:ln>
        </p:spPr>
      </p:pic>
      <p:sp>
        <p:nvSpPr>
          <p:cNvPr id="245" name="Google Shape;245;p27"/>
          <p:cNvSpPr txBox="1"/>
          <p:nvPr/>
        </p:nvSpPr>
        <p:spPr>
          <a:xfrm>
            <a:off x="4678695" y="4621825"/>
            <a:ext cx="40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Reference: https://github.com/openai/whisper</a:t>
            </a:r>
            <a:endParaRPr>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a:t>
            </a:r>
            <a:r>
              <a:rPr lang="en"/>
              <a:t>Introduction (4/6)</a:t>
            </a:r>
            <a:endParaRPr/>
          </a:p>
        </p:txBody>
      </p:sp>
      <p:sp>
        <p:nvSpPr>
          <p:cNvPr id="251" name="Google Shape;25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28"/>
          <p:cNvPicPr preferRelativeResize="0"/>
          <p:nvPr/>
        </p:nvPicPr>
        <p:blipFill>
          <a:blip r:embed="rId3">
            <a:alphaModFix/>
          </a:blip>
          <a:stretch>
            <a:fillRect/>
          </a:stretch>
        </p:blipFill>
        <p:spPr>
          <a:xfrm>
            <a:off x="453400" y="1357175"/>
            <a:ext cx="4441425" cy="1367412"/>
          </a:xfrm>
          <a:prstGeom prst="rect">
            <a:avLst/>
          </a:prstGeom>
          <a:noFill/>
          <a:ln>
            <a:noFill/>
          </a:ln>
        </p:spPr>
      </p:pic>
      <p:pic>
        <p:nvPicPr>
          <p:cNvPr id="253" name="Google Shape;253;p28"/>
          <p:cNvPicPr preferRelativeResize="0"/>
          <p:nvPr/>
        </p:nvPicPr>
        <p:blipFill>
          <a:blip r:embed="rId4">
            <a:alphaModFix/>
          </a:blip>
          <a:stretch>
            <a:fillRect/>
          </a:stretch>
        </p:blipFill>
        <p:spPr>
          <a:xfrm>
            <a:off x="453400" y="3050363"/>
            <a:ext cx="4441426" cy="1433837"/>
          </a:xfrm>
          <a:prstGeom prst="rect">
            <a:avLst/>
          </a:prstGeom>
          <a:noFill/>
          <a:ln>
            <a:noFill/>
          </a:ln>
        </p:spPr>
      </p:pic>
      <p:sp>
        <p:nvSpPr>
          <p:cNvPr id="254" name="Google Shape;254;p28"/>
          <p:cNvSpPr txBox="1"/>
          <p:nvPr/>
        </p:nvSpPr>
        <p:spPr>
          <a:xfrm>
            <a:off x="4678695" y="4621825"/>
            <a:ext cx="40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Reference: https://github.com/openai/whisper</a:t>
            </a:r>
            <a:endParaRPr>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(5</a:t>
            </a:r>
            <a:r>
              <a:rPr lang="en"/>
              <a:t>/6</a:t>
            </a:r>
            <a:r>
              <a:rPr lang="en"/>
              <a:t>)</a:t>
            </a:r>
            <a:endParaRPr/>
          </a:p>
        </p:txBody>
      </p:sp>
      <p:sp>
        <p:nvSpPr>
          <p:cNvPr id="260" name="Google Shape;260;p29"/>
          <p:cNvSpPr/>
          <p:nvPr/>
        </p:nvSpPr>
        <p:spPr>
          <a:xfrm>
            <a:off x="3250530" y="2323047"/>
            <a:ext cx="811200" cy="381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X</a:t>
            </a:r>
            <a:endParaRPr>
              <a:latin typeface="Lato"/>
              <a:ea typeface="Lato"/>
              <a:cs typeface="Lato"/>
              <a:sym typeface="Lato"/>
            </a:endParaRPr>
          </a:p>
        </p:txBody>
      </p:sp>
      <p:sp>
        <p:nvSpPr>
          <p:cNvPr id="261" name="Google Shape;261;p29"/>
          <p:cNvSpPr/>
          <p:nvPr/>
        </p:nvSpPr>
        <p:spPr>
          <a:xfrm>
            <a:off x="4488718" y="2323047"/>
            <a:ext cx="811200" cy="381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X</a:t>
            </a:r>
            <a:endParaRPr>
              <a:latin typeface="Lato"/>
              <a:ea typeface="Lato"/>
              <a:cs typeface="Lato"/>
              <a:sym typeface="Lato"/>
            </a:endParaRPr>
          </a:p>
        </p:txBody>
      </p:sp>
      <p:cxnSp>
        <p:nvCxnSpPr>
          <p:cNvPr id="262" name="Google Shape;262;p29"/>
          <p:cNvCxnSpPr>
            <a:stCxn id="260" idx="3"/>
            <a:endCxn id="261" idx="1"/>
          </p:cNvCxnSpPr>
          <p:nvPr/>
        </p:nvCxnSpPr>
        <p:spPr>
          <a:xfrm>
            <a:off x="4061730" y="2513997"/>
            <a:ext cx="426900" cy="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29"/>
          <p:cNvSpPr/>
          <p:nvPr/>
        </p:nvSpPr>
        <p:spPr>
          <a:xfrm>
            <a:off x="3250475" y="3111447"/>
            <a:ext cx="811200" cy="381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X</a:t>
            </a:r>
            <a:endParaRPr>
              <a:latin typeface="Lato"/>
              <a:ea typeface="Lato"/>
              <a:cs typeface="Lato"/>
              <a:sym typeface="Lato"/>
            </a:endParaRPr>
          </a:p>
        </p:txBody>
      </p:sp>
      <p:sp>
        <p:nvSpPr>
          <p:cNvPr id="264" name="Google Shape;264;p29"/>
          <p:cNvSpPr/>
          <p:nvPr/>
        </p:nvSpPr>
        <p:spPr>
          <a:xfrm>
            <a:off x="4488663" y="3111447"/>
            <a:ext cx="811200" cy="381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cxnSp>
        <p:nvCxnSpPr>
          <p:cNvPr id="265" name="Google Shape;265;p29"/>
          <p:cNvCxnSpPr>
            <a:stCxn id="263" idx="3"/>
            <a:endCxn id="264" idx="1"/>
          </p:cNvCxnSpPr>
          <p:nvPr/>
        </p:nvCxnSpPr>
        <p:spPr>
          <a:xfrm>
            <a:off x="4061675" y="3302397"/>
            <a:ext cx="426900" cy="0"/>
          </a:xfrm>
          <a:prstGeom prst="straightConnector1">
            <a:avLst/>
          </a:prstGeom>
          <a:noFill/>
          <a:ln cap="flat" cmpd="sng" w="9525">
            <a:solidFill>
              <a:schemeClr val="dk2"/>
            </a:solidFill>
            <a:prstDash val="solid"/>
            <a:round/>
            <a:headEnd len="med" w="med" type="none"/>
            <a:tailEnd len="med" w="med" type="triangle"/>
          </a:ln>
        </p:spPr>
      </p:cxnSp>
      <p:sp>
        <p:nvSpPr>
          <p:cNvPr id="266" name="Google Shape;266;p29"/>
          <p:cNvSpPr txBox="1"/>
          <p:nvPr/>
        </p:nvSpPr>
        <p:spPr>
          <a:xfrm>
            <a:off x="5477450" y="2283147"/>
            <a:ext cx="16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ato"/>
                <a:ea typeface="Lato"/>
                <a:cs typeface="Lato"/>
                <a:sym typeface="Lato"/>
              </a:rPr>
              <a:t>e.g. zh → zh</a:t>
            </a:r>
            <a:endParaRPr sz="1600">
              <a:solidFill>
                <a:schemeClr val="dk2"/>
              </a:solidFill>
              <a:latin typeface="Lato"/>
              <a:ea typeface="Lato"/>
              <a:cs typeface="Lato"/>
              <a:sym typeface="Lato"/>
            </a:endParaRPr>
          </a:p>
        </p:txBody>
      </p:sp>
      <p:sp>
        <p:nvSpPr>
          <p:cNvPr id="267" name="Google Shape;267;p29"/>
          <p:cNvSpPr txBox="1"/>
          <p:nvPr/>
        </p:nvSpPr>
        <p:spPr>
          <a:xfrm>
            <a:off x="5489221" y="3086847"/>
            <a:ext cx="16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ato"/>
                <a:ea typeface="Lato"/>
                <a:cs typeface="Lato"/>
                <a:sym typeface="Lato"/>
              </a:rPr>
              <a:t>e.g. zh → en</a:t>
            </a:r>
            <a:endParaRPr sz="1600">
              <a:solidFill>
                <a:schemeClr val="dk2"/>
              </a:solidFill>
              <a:latin typeface="Lato"/>
              <a:ea typeface="Lato"/>
              <a:cs typeface="Lato"/>
              <a:sym typeface="Lato"/>
            </a:endParaRPr>
          </a:p>
        </p:txBody>
      </p:sp>
      <p:sp>
        <p:nvSpPr>
          <p:cNvPr id="268" name="Google Shape;268;p29"/>
          <p:cNvSpPr/>
          <p:nvPr/>
        </p:nvSpPr>
        <p:spPr>
          <a:xfrm>
            <a:off x="3250530" y="1683225"/>
            <a:ext cx="811200" cy="381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Speech</a:t>
            </a:r>
            <a:endParaRPr>
              <a:latin typeface="Lato"/>
              <a:ea typeface="Lato"/>
              <a:cs typeface="Lato"/>
              <a:sym typeface="Lato"/>
            </a:endParaRPr>
          </a:p>
        </p:txBody>
      </p:sp>
      <p:sp>
        <p:nvSpPr>
          <p:cNvPr id="269" name="Google Shape;269;p29"/>
          <p:cNvSpPr/>
          <p:nvPr/>
        </p:nvSpPr>
        <p:spPr>
          <a:xfrm>
            <a:off x="4488730" y="1683225"/>
            <a:ext cx="811200" cy="381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Text</a:t>
            </a:r>
            <a:endParaRPr>
              <a:latin typeface="Lato"/>
              <a:ea typeface="Lato"/>
              <a:cs typeface="Lato"/>
              <a:sym typeface="Lato"/>
            </a:endParaRPr>
          </a:p>
        </p:txBody>
      </p:sp>
      <p:sp>
        <p:nvSpPr>
          <p:cNvPr id="270" name="Google Shape;270;p29"/>
          <p:cNvSpPr/>
          <p:nvPr/>
        </p:nvSpPr>
        <p:spPr>
          <a:xfrm>
            <a:off x="1530896" y="2307735"/>
            <a:ext cx="1398600" cy="381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Transcription</a:t>
            </a:r>
            <a:endParaRPr>
              <a:latin typeface="Lato"/>
              <a:ea typeface="Lato"/>
              <a:cs typeface="Lato"/>
              <a:sym typeface="Lato"/>
            </a:endParaRPr>
          </a:p>
        </p:txBody>
      </p:sp>
      <p:sp>
        <p:nvSpPr>
          <p:cNvPr id="271" name="Google Shape;271;p29"/>
          <p:cNvSpPr/>
          <p:nvPr/>
        </p:nvSpPr>
        <p:spPr>
          <a:xfrm>
            <a:off x="1530896" y="3102135"/>
            <a:ext cx="1398600" cy="3819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Translation</a:t>
            </a:r>
            <a:endParaRPr>
              <a:latin typeface="Lato"/>
              <a:ea typeface="Lato"/>
              <a:cs typeface="Lato"/>
              <a:sym typeface="Lato"/>
            </a:endParaRPr>
          </a:p>
        </p:txBody>
      </p:sp>
      <p:pic>
        <p:nvPicPr>
          <p:cNvPr id="272" name="Google Shape;272;p29"/>
          <p:cNvPicPr preferRelativeResize="0"/>
          <p:nvPr/>
        </p:nvPicPr>
        <p:blipFill>
          <a:blip r:embed="rId3">
            <a:alphaModFix/>
          </a:blip>
          <a:stretch>
            <a:fillRect/>
          </a:stretch>
        </p:blipFill>
        <p:spPr>
          <a:xfrm>
            <a:off x="7051775" y="2863825"/>
            <a:ext cx="1716150" cy="1716150"/>
          </a:xfrm>
          <a:prstGeom prst="rect">
            <a:avLst/>
          </a:prstGeom>
          <a:noFill/>
          <a:ln>
            <a:noFill/>
          </a:ln>
        </p:spPr>
      </p:pic>
      <p:sp>
        <p:nvSpPr>
          <p:cNvPr id="273" name="Google Shape;2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29"/>
          <p:cNvSpPr/>
          <p:nvPr/>
        </p:nvSpPr>
        <p:spPr>
          <a:xfrm>
            <a:off x="982226" y="2156435"/>
            <a:ext cx="6133800" cy="707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29"/>
          <p:cNvSpPr txBox="1"/>
          <p:nvPr/>
        </p:nvSpPr>
        <p:spPr>
          <a:xfrm>
            <a:off x="2714925" y="4564675"/>
            <a:ext cx="59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X represents a language, such as English, Chinese, French, and so on.</a:t>
            </a:r>
            <a:endParaRPr>
              <a:solidFill>
                <a:schemeClr val="dk2"/>
              </a:solidFill>
              <a:latin typeface="Open Sans"/>
              <a:ea typeface="Open Sans"/>
              <a:cs typeface="Open Sans"/>
              <a:sym typeface="Open Sans"/>
            </a:endParaRPr>
          </a:p>
        </p:txBody>
      </p:sp>
      <p:sp>
        <p:nvSpPr>
          <p:cNvPr id="276" name="Google Shape;276;p29"/>
          <p:cNvSpPr txBox="1"/>
          <p:nvPr/>
        </p:nvSpPr>
        <p:spPr>
          <a:xfrm>
            <a:off x="4650100" y="1152425"/>
            <a:ext cx="40812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latin typeface="Open Sans"/>
                <a:ea typeface="Open Sans"/>
                <a:cs typeface="Open Sans"/>
                <a:sym typeface="Open Sans"/>
              </a:rPr>
              <a:t>The scenarios applicable to this assignment.</a:t>
            </a:r>
            <a:endParaRPr>
              <a:solidFill>
                <a:schemeClr val="dk2"/>
              </a:solidFill>
              <a:latin typeface="Open Sans"/>
              <a:ea typeface="Open Sans"/>
              <a:cs typeface="Open Sans"/>
              <a:sym typeface="Open Sans"/>
            </a:endParaRPr>
          </a:p>
        </p:txBody>
      </p:sp>
      <p:cxnSp>
        <p:nvCxnSpPr>
          <p:cNvPr id="277" name="Google Shape;277;p29"/>
          <p:cNvCxnSpPr/>
          <p:nvPr/>
        </p:nvCxnSpPr>
        <p:spPr>
          <a:xfrm flipH="1" rot="10800000">
            <a:off x="5619750" y="1648500"/>
            <a:ext cx="710700" cy="49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p:nvPr/>
        </p:nvSpPr>
        <p:spPr>
          <a:xfrm>
            <a:off x="2411400" y="1423800"/>
            <a:ext cx="1834200" cy="640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Whisper Decoder</a:t>
            </a:r>
            <a:endParaRPr sz="1800">
              <a:latin typeface="Open Sans"/>
              <a:ea typeface="Open Sans"/>
              <a:cs typeface="Open Sans"/>
              <a:sym typeface="Open Sans"/>
            </a:endParaRPr>
          </a:p>
        </p:txBody>
      </p:sp>
      <p:grpSp>
        <p:nvGrpSpPr>
          <p:cNvPr id="283" name="Google Shape;283;p30"/>
          <p:cNvGrpSpPr/>
          <p:nvPr/>
        </p:nvGrpSpPr>
        <p:grpSpPr>
          <a:xfrm>
            <a:off x="614321" y="3525654"/>
            <a:ext cx="1070255" cy="598028"/>
            <a:chOff x="2491875" y="1986613"/>
            <a:chExt cx="1653925" cy="786775"/>
          </a:xfrm>
        </p:grpSpPr>
        <p:grpSp>
          <p:nvGrpSpPr>
            <p:cNvPr id="284" name="Google Shape;284;p30"/>
            <p:cNvGrpSpPr/>
            <p:nvPr/>
          </p:nvGrpSpPr>
          <p:grpSpPr>
            <a:xfrm>
              <a:off x="2491875" y="1986613"/>
              <a:ext cx="797275" cy="786775"/>
              <a:chOff x="2491875" y="1986613"/>
              <a:chExt cx="797275" cy="786775"/>
            </a:xfrm>
          </p:grpSpPr>
          <p:sp>
            <p:nvSpPr>
              <p:cNvPr id="285" name="Google Shape;285;p30"/>
              <p:cNvSpPr/>
              <p:nvPr/>
            </p:nvSpPr>
            <p:spPr>
              <a:xfrm>
                <a:off x="2736675" y="2093650"/>
                <a:ext cx="62875" cy="5727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2859075" y="1986613"/>
                <a:ext cx="62875" cy="786775"/>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2614275" y="2169850"/>
                <a:ext cx="62875" cy="4002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2491875" y="2261500"/>
                <a:ext cx="62875" cy="2370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rot="10800000">
                <a:off x="2981475" y="2093650"/>
                <a:ext cx="62875" cy="5727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rot="10800000">
                <a:off x="3103875" y="2189950"/>
                <a:ext cx="62875" cy="4002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rot="10800000">
                <a:off x="3226275" y="2261500"/>
                <a:ext cx="62875" cy="2370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0"/>
            <p:cNvGrpSpPr/>
            <p:nvPr/>
          </p:nvGrpSpPr>
          <p:grpSpPr>
            <a:xfrm>
              <a:off x="3348525" y="1986613"/>
              <a:ext cx="797275" cy="786775"/>
              <a:chOff x="2491875" y="1986613"/>
              <a:chExt cx="797275" cy="786775"/>
            </a:xfrm>
          </p:grpSpPr>
          <p:sp>
            <p:nvSpPr>
              <p:cNvPr id="293" name="Google Shape;293;p30"/>
              <p:cNvSpPr/>
              <p:nvPr/>
            </p:nvSpPr>
            <p:spPr>
              <a:xfrm>
                <a:off x="2736675" y="2093650"/>
                <a:ext cx="62875" cy="5727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2859075" y="1986613"/>
                <a:ext cx="62875" cy="786775"/>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2614275" y="2169850"/>
                <a:ext cx="62875" cy="4002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2491875" y="2261500"/>
                <a:ext cx="62875" cy="2370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rot="10800000">
                <a:off x="2981475" y="2093650"/>
                <a:ext cx="62875" cy="5727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rot="10800000">
                <a:off x="3103875" y="2189950"/>
                <a:ext cx="62875" cy="4002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rot="10800000">
                <a:off x="3226275" y="2261500"/>
                <a:ext cx="62875" cy="237000"/>
              </a:xfrm>
              <a:prstGeom prst="flowChartProcess">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0" name="Google Shape;300;p30"/>
          <p:cNvCxnSpPr/>
          <p:nvPr/>
        </p:nvCxnSpPr>
        <p:spPr>
          <a:xfrm flipH="1" rot="10800000">
            <a:off x="1148854" y="3209107"/>
            <a:ext cx="1200" cy="237000"/>
          </a:xfrm>
          <a:prstGeom prst="straightConnector1">
            <a:avLst/>
          </a:prstGeom>
          <a:noFill/>
          <a:ln cap="flat" cmpd="sng" w="9525">
            <a:solidFill>
              <a:srgbClr val="595959"/>
            </a:solidFill>
            <a:prstDash val="solid"/>
            <a:round/>
            <a:headEnd len="med" w="med" type="none"/>
            <a:tailEnd len="med" w="med" type="triangle"/>
          </a:ln>
        </p:spPr>
      </p:cxnSp>
      <p:sp>
        <p:nvSpPr>
          <p:cNvPr id="301" name="Google Shape;301;p30"/>
          <p:cNvSpPr/>
          <p:nvPr/>
        </p:nvSpPr>
        <p:spPr>
          <a:xfrm>
            <a:off x="212100" y="4203225"/>
            <a:ext cx="1874700" cy="469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Speech</a:t>
            </a:r>
            <a:endParaRPr sz="1600">
              <a:latin typeface="Open Sans"/>
              <a:ea typeface="Open Sans"/>
              <a:cs typeface="Open Sans"/>
              <a:sym typeface="Open Sans"/>
            </a:endParaRPr>
          </a:p>
        </p:txBody>
      </p:sp>
      <p:sp>
        <p:nvSpPr>
          <p:cNvPr id="302" name="Google Shape;302;p30"/>
          <p:cNvSpPr/>
          <p:nvPr/>
        </p:nvSpPr>
        <p:spPr>
          <a:xfrm>
            <a:off x="219900" y="2517175"/>
            <a:ext cx="1874700" cy="5727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Whisper Encoder</a:t>
            </a:r>
            <a:endParaRPr sz="1800">
              <a:latin typeface="Open Sans"/>
              <a:ea typeface="Open Sans"/>
              <a:cs typeface="Open Sans"/>
              <a:sym typeface="Open Sans"/>
            </a:endParaRPr>
          </a:p>
        </p:txBody>
      </p:sp>
      <p:sp>
        <p:nvSpPr>
          <p:cNvPr id="303" name="Google Shape;303;p30"/>
          <p:cNvSpPr/>
          <p:nvPr/>
        </p:nvSpPr>
        <p:spPr>
          <a:xfrm>
            <a:off x="637800" y="1457700"/>
            <a:ext cx="1365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p:txBody>
      </p:sp>
      <p:cxnSp>
        <p:nvCxnSpPr>
          <p:cNvPr id="304" name="Google Shape;304;p30"/>
          <p:cNvCxnSpPr/>
          <p:nvPr/>
        </p:nvCxnSpPr>
        <p:spPr>
          <a:xfrm flipH="1" rot="10800000">
            <a:off x="1148854" y="2160949"/>
            <a:ext cx="1200" cy="237000"/>
          </a:xfrm>
          <a:prstGeom prst="straightConnector1">
            <a:avLst/>
          </a:prstGeom>
          <a:noFill/>
          <a:ln cap="flat" cmpd="sng" w="9525">
            <a:solidFill>
              <a:srgbClr val="595959"/>
            </a:solidFill>
            <a:prstDash val="solid"/>
            <a:round/>
            <a:headEnd len="med" w="med" type="none"/>
            <a:tailEnd len="med" w="med" type="triangle"/>
          </a:ln>
        </p:spPr>
      </p:cxnSp>
      <p:sp>
        <p:nvSpPr>
          <p:cNvPr id="305" name="Google Shape;305;p30"/>
          <p:cNvSpPr/>
          <p:nvPr/>
        </p:nvSpPr>
        <p:spPr>
          <a:xfrm>
            <a:off x="863400" y="1457700"/>
            <a:ext cx="1365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p:txBody>
      </p:sp>
      <p:sp>
        <p:nvSpPr>
          <p:cNvPr id="306" name="Google Shape;306;p30"/>
          <p:cNvSpPr/>
          <p:nvPr/>
        </p:nvSpPr>
        <p:spPr>
          <a:xfrm>
            <a:off x="1089000" y="1457700"/>
            <a:ext cx="1365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p:txBody>
      </p:sp>
      <p:sp>
        <p:nvSpPr>
          <p:cNvPr id="307" name="Google Shape;307;p30"/>
          <p:cNvSpPr/>
          <p:nvPr/>
        </p:nvSpPr>
        <p:spPr>
          <a:xfrm>
            <a:off x="1524600" y="1457700"/>
            <a:ext cx="1365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p:txBody>
      </p:sp>
      <p:sp>
        <p:nvSpPr>
          <p:cNvPr id="308" name="Google Shape;308;p30"/>
          <p:cNvSpPr/>
          <p:nvPr/>
        </p:nvSpPr>
        <p:spPr>
          <a:xfrm>
            <a:off x="1306050" y="1462650"/>
            <a:ext cx="136500" cy="5727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p:txBody>
      </p:sp>
      <p:cxnSp>
        <p:nvCxnSpPr>
          <p:cNvPr id="309" name="Google Shape;309;p30"/>
          <p:cNvCxnSpPr/>
          <p:nvPr/>
        </p:nvCxnSpPr>
        <p:spPr>
          <a:xfrm>
            <a:off x="1807800" y="1755125"/>
            <a:ext cx="452400" cy="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30"/>
          <p:cNvSpPr txBox="1"/>
          <p:nvPr/>
        </p:nvSpPr>
        <p:spPr>
          <a:xfrm>
            <a:off x="1743150" y="1278450"/>
            <a:ext cx="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Input</a:t>
            </a:r>
            <a:endParaRPr sz="1600">
              <a:latin typeface="Lato"/>
              <a:ea typeface="Lato"/>
              <a:cs typeface="Lato"/>
              <a:sym typeface="Lato"/>
            </a:endParaRPr>
          </a:p>
        </p:txBody>
      </p:sp>
      <p:cxnSp>
        <p:nvCxnSpPr>
          <p:cNvPr id="311" name="Google Shape;311;p30"/>
          <p:cNvCxnSpPr/>
          <p:nvPr/>
        </p:nvCxnSpPr>
        <p:spPr>
          <a:xfrm>
            <a:off x="4408050" y="1765241"/>
            <a:ext cx="452400" cy="0"/>
          </a:xfrm>
          <a:prstGeom prst="straightConnector1">
            <a:avLst/>
          </a:prstGeom>
          <a:noFill/>
          <a:ln cap="flat" cmpd="sng" w="9525">
            <a:solidFill>
              <a:schemeClr val="dk2"/>
            </a:solidFill>
            <a:prstDash val="solid"/>
            <a:round/>
            <a:headEnd len="med" w="med" type="none"/>
            <a:tailEnd len="med" w="med" type="triangle"/>
          </a:ln>
        </p:spPr>
      </p:cxnSp>
      <p:sp>
        <p:nvSpPr>
          <p:cNvPr id="312" name="Google Shape;312;p30"/>
          <p:cNvSpPr txBox="1"/>
          <p:nvPr/>
        </p:nvSpPr>
        <p:spPr>
          <a:xfrm>
            <a:off x="4191000" y="1288575"/>
            <a:ext cx="95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Output</a:t>
            </a:r>
            <a:endParaRPr sz="1600">
              <a:latin typeface="Lato"/>
              <a:ea typeface="Lato"/>
              <a:cs typeface="Lato"/>
              <a:sym typeface="Lato"/>
            </a:endParaRPr>
          </a:p>
        </p:txBody>
      </p:sp>
      <p:sp>
        <p:nvSpPr>
          <p:cNvPr id="313" name="Google Shape;313;p30"/>
          <p:cNvSpPr/>
          <p:nvPr/>
        </p:nvSpPr>
        <p:spPr>
          <a:xfrm>
            <a:off x="4952925" y="1571975"/>
            <a:ext cx="540900" cy="3663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zh</a:t>
            </a:r>
            <a:endParaRPr sz="1600">
              <a:latin typeface="Open Sans"/>
              <a:ea typeface="Open Sans"/>
              <a:cs typeface="Open Sans"/>
              <a:sym typeface="Open Sans"/>
            </a:endParaRPr>
          </a:p>
        </p:txBody>
      </p:sp>
      <p:sp>
        <p:nvSpPr>
          <p:cNvPr id="314" name="Google Shape;314;p30"/>
          <p:cNvSpPr/>
          <p:nvPr/>
        </p:nvSpPr>
        <p:spPr>
          <a:xfrm>
            <a:off x="4952925" y="223870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pen Sans"/>
                <a:ea typeface="Open Sans"/>
                <a:cs typeface="Open Sans"/>
                <a:sym typeface="Open Sans"/>
              </a:rPr>
              <a:t>0.0</a:t>
            </a:r>
            <a:endParaRPr sz="1300">
              <a:latin typeface="Open Sans"/>
              <a:ea typeface="Open Sans"/>
              <a:cs typeface="Open Sans"/>
              <a:sym typeface="Open Sans"/>
            </a:endParaRPr>
          </a:p>
        </p:txBody>
      </p:sp>
      <p:sp>
        <p:nvSpPr>
          <p:cNvPr id="315" name="Google Shape;315;p30"/>
          <p:cNvSpPr/>
          <p:nvPr/>
        </p:nvSpPr>
        <p:spPr>
          <a:xfrm>
            <a:off x="8475491" y="223870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4</a:t>
            </a:r>
            <a:r>
              <a:rPr lang="en" sz="1300">
                <a:latin typeface="Lato"/>
                <a:ea typeface="Lato"/>
                <a:cs typeface="Lato"/>
                <a:sym typeface="Lato"/>
              </a:rPr>
              <a:t>.</a:t>
            </a:r>
            <a:r>
              <a:rPr lang="en" sz="1300">
                <a:latin typeface="Open Sans"/>
                <a:ea typeface="Open Sans"/>
                <a:cs typeface="Open Sans"/>
                <a:sym typeface="Open Sans"/>
              </a:rPr>
              <a:t>0</a:t>
            </a:r>
            <a:endParaRPr sz="1300">
              <a:latin typeface="Open Sans"/>
              <a:ea typeface="Open Sans"/>
              <a:cs typeface="Open Sans"/>
              <a:sym typeface="Open Sans"/>
            </a:endParaRPr>
          </a:p>
        </p:txBody>
      </p:sp>
      <p:sp>
        <p:nvSpPr>
          <p:cNvPr id="316" name="Google Shape;316;p30"/>
          <p:cNvSpPr/>
          <p:nvPr/>
        </p:nvSpPr>
        <p:spPr>
          <a:xfrm>
            <a:off x="5591200" y="2238700"/>
            <a:ext cx="2760900" cy="366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每次說這個學問是做出來的</a:t>
            </a:r>
            <a:endParaRPr sz="1600">
              <a:latin typeface="Open Sans"/>
              <a:ea typeface="Open Sans"/>
              <a:cs typeface="Open Sans"/>
              <a:sym typeface="Open Sans"/>
            </a:endParaRPr>
          </a:p>
        </p:txBody>
      </p:sp>
      <p:sp>
        <p:nvSpPr>
          <p:cNvPr id="317" name="Google Shape;317;p30"/>
          <p:cNvSpPr/>
          <p:nvPr/>
        </p:nvSpPr>
        <p:spPr>
          <a:xfrm>
            <a:off x="4946650" y="291585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6</a:t>
            </a:r>
            <a:r>
              <a:rPr lang="en" sz="1300">
                <a:latin typeface="Lato"/>
                <a:ea typeface="Lato"/>
                <a:cs typeface="Lato"/>
                <a:sym typeface="Lato"/>
              </a:rPr>
              <a:t>.0</a:t>
            </a:r>
            <a:endParaRPr sz="1300">
              <a:latin typeface="Open Sans"/>
              <a:ea typeface="Open Sans"/>
              <a:cs typeface="Open Sans"/>
              <a:sym typeface="Open Sans"/>
            </a:endParaRPr>
          </a:p>
        </p:txBody>
      </p:sp>
      <p:sp>
        <p:nvSpPr>
          <p:cNvPr id="318" name="Google Shape;318;p30"/>
          <p:cNvSpPr/>
          <p:nvPr/>
        </p:nvSpPr>
        <p:spPr>
          <a:xfrm>
            <a:off x="8475500" y="291585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pen Sans"/>
                <a:ea typeface="Open Sans"/>
                <a:cs typeface="Open Sans"/>
                <a:sym typeface="Open Sans"/>
              </a:rPr>
              <a:t>8</a:t>
            </a:r>
            <a:r>
              <a:rPr lang="en" sz="1300">
                <a:latin typeface="Open Sans"/>
                <a:ea typeface="Open Sans"/>
                <a:cs typeface="Open Sans"/>
                <a:sym typeface="Open Sans"/>
              </a:rPr>
              <a:t>.0</a:t>
            </a:r>
            <a:endParaRPr sz="1300">
              <a:latin typeface="Open Sans"/>
              <a:ea typeface="Open Sans"/>
              <a:cs typeface="Open Sans"/>
              <a:sym typeface="Open Sans"/>
            </a:endParaRPr>
          </a:p>
        </p:txBody>
      </p:sp>
      <p:sp>
        <p:nvSpPr>
          <p:cNvPr id="319" name="Google Shape;319;p30"/>
          <p:cNvSpPr/>
          <p:nvPr/>
        </p:nvSpPr>
        <p:spPr>
          <a:xfrm>
            <a:off x="5584925" y="2915850"/>
            <a:ext cx="2760900" cy="366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什麼意思?</a:t>
            </a:r>
            <a:endParaRPr sz="1600">
              <a:latin typeface="Open Sans"/>
              <a:ea typeface="Open Sans"/>
              <a:cs typeface="Open Sans"/>
              <a:sym typeface="Open Sans"/>
            </a:endParaRPr>
          </a:p>
        </p:txBody>
      </p:sp>
      <p:sp>
        <p:nvSpPr>
          <p:cNvPr id="320" name="Google Shape;32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Whisper — Introduction (6/6)</a:t>
            </a:r>
            <a:endParaRPr/>
          </a:p>
        </p:txBody>
      </p:sp>
      <p:sp>
        <p:nvSpPr>
          <p:cNvPr id="321" name="Google Shape;321;p30"/>
          <p:cNvSpPr/>
          <p:nvPr/>
        </p:nvSpPr>
        <p:spPr>
          <a:xfrm>
            <a:off x="4946650" y="359300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8.0</a:t>
            </a:r>
            <a:endParaRPr sz="1300">
              <a:latin typeface="Open Sans"/>
              <a:ea typeface="Open Sans"/>
              <a:cs typeface="Open Sans"/>
              <a:sym typeface="Open Sans"/>
            </a:endParaRPr>
          </a:p>
        </p:txBody>
      </p:sp>
      <p:sp>
        <p:nvSpPr>
          <p:cNvPr id="322" name="Google Shape;322;p30"/>
          <p:cNvSpPr/>
          <p:nvPr/>
        </p:nvSpPr>
        <p:spPr>
          <a:xfrm>
            <a:off x="5584925" y="3593000"/>
            <a:ext cx="2760900" cy="3663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要做才會獲得學問</a:t>
            </a:r>
            <a:endParaRPr sz="1600">
              <a:latin typeface="Open Sans"/>
              <a:ea typeface="Open Sans"/>
              <a:cs typeface="Open Sans"/>
              <a:sym typeface="Open Sans"/>
            </a:endParaRPr>
          </a:p>
        </p:txBody>
      </p:sp>
      <p:sp>
        <p:nvSpPr>
          <p:cNvPr id="323" name="Google Shape;323;p30"/>
          <p:cNvSpPr/>
          <p:nvPr/>
        </p:nvSpPr>
        <p:spPr>
          <a:xfrm>
            <a:off x="5657100" y="1561550"/>
            <a:ext cx="1443300" cy="3663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&lt;transcribe&gt;</a:t>
            </a:r>
            <a:endParaRPr sz="1600">
              <a:latin typeface="Open Sans"/>
              <a:ea typeface="Open Sans"/>
              <a:cs typeface="Open Sans"/>
              <a:sym typeface="Open Sans"/>
            </a:endParaRPr>
          </a:p>
        </p:txBody>
      </p:sp>
      <p:sp>
        <p:nvSpPr>
          <p:cNvPr id="324" name="Google Shape;324;p30"/>
          <p:cNvSpPr/>
          <p:nvPr/>
        </p:nvSpPr>
        <p:spPr>
          <a:xfrm>
            <a:off x="8475500" y="3593000"/>
            <a:ext cx="540900" cy="366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12.0</a:t>
            </a:r>
            <a:endParaRPr sz="1300">
              <a:latin typeface="Open Sans"/>
              <a:ea typeface="Open Sans"/>
              <a:cs typeface="Open Sans"/>
              <a:sym typeface="Open Sans"/>
            </a:endParaRPr>
          </a:p>
        </p:txBody>
      </p:sp>
      <p:cxnSp>
        <p:nvCxnSpPr>
          <p:cNvPr id="325" name="Google Shape;325;p30"/>
          <p:cNvCxnSpPr/>
          <p:nvPr/>
        </p:nvCxnSpPr>
        <p:spPr>
          <a:xfrm>
            <a:off x="6981500" y="4162900"/>
            <a:ext cx="7200" cy="530400"/>
          </a:xfrm>
          <a:prstGeom prst="straightConnector1">
            <a:avLst/>
          </a:prstGeom>
          <a:noFill/>
          <a:ln cap="flat" cmpd="sng" w="28575">
            <a:solidFill>
              <a:schemeClr val="dk2"/>
            </a:solidFill>
            <a:prstDash val="dot"/>
            <a:round/>
            <a:headEnd len="med" w="med" type="none"/>
            <a:tailEnd len="med" w="med" type="none"/>
          </a:ln>
        </p:spPr>
      </p:cxnSp>
      <p:sp>
        <p:nvSpPr>
          <p:cNvPr id="326" name="Google Shape;3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 Summarization</a:t>
            </a:r>
            <a:endParaRPr/>
          </a:p>
        </p:txBody>
      </p:sp>
      <p:sp>
        <p:nvSpPr>
          <p:cNvPr id="332" name="Google Shape;332;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Design an appropriate prompt for large language models (LLMs) to summarize the text into </a:t>
            </a:r>
            <a:r>
              <a:rPr b="1" lang="en" u="sng"/>
              <a:t>300 to 500 </a:t>
            </a:r>
            <a:r>
              <a:rPr lang="en" u="sng"/>
              <a:t>words</a:t>
            </a:r>
            <a:r>
              <a:rPr lang="en"/>
              <a:t>, ensuring the summary is in Traditional Chinese.</a:t>
            </a:r>
            <a:endParaRPr/>
          </a:p>
          <a:p>
            <a:pPr indent="0" lvl="0" marL="0" rtl="0" algn="just">
              <a:spcBef>
                <a:spcPts val="1200"/>
              </a:spcBef>
              <a:spcAft>
                <a:spcPts val="1200"/>
              </a:spcAft>
              <a:buNone/>
            </a:pPr>
            <a:r>
              <a:t/>
            </a:r>
            <a:endParaRPr/>
          </a:p>
        </p:txBody>
      </p:sp>
      <p:pic>
        <p:nvPicPr>
          <p:cNvPr id="333" name="Google Shape;333;p31"/>
          <p:cNvPicPr preferRelativeResize="0"/>
          <p:nvPr/>
        </p:nvPicPr>
        <p:blipFill>
          <a:blip r:embed="rId3">
            <a:alphaModFix/>
          </a:blip>
          <a:stretch>
            <a:fillRect/>
          </a:stretch>
        </p:blipFill>
        <p:spPr>
          <a:xfrm>
            <a:off x="6753125" y="2737050"/>
            <a:ext cx="1946250" cy="1946250"/>
          </a:xfrm>
          <a:prstGeom prst="rect">
            <a:avLst/>
          </a:prstGeom>
          <a:noFill/>
          <a:ln>
            <a:noFill/>
          </a:ln>
        </p:spPr>
      </p:pic>
      <p:sp>
        <p:nvSpPr>
          <p:cNvPr id="334" name="Google Shape;33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31"/>
          <p:cNvPicPr preferRelativeResize="0"/>
          <p:nvPr/>
        </p:nvPicPr>
        <p:blipFill>
          <a:blip r:embed="rId4">
            <a:alphaModFix/>
          </a:blip>
          <a:stretch>
            <a:fillRect/>
          </a:stretch>
        </p:blipFill>
        <p:spPr>
          <a:xfrm>
            <a:off x="453825" y="2482463"/>
            <a:ext cx="5841701" cy="220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Task </a:t>
            </a:r>
            <a:r>
              <a:rPr lang="en"/>
              <a:t>Introduction</a:t>
            </a:r>
            <a:endParaRPr/>
          </a:p>
          <a:p>
            <a:pPr indent="0" lvl="0" marL="0" rtl="0" algn="just">
              <a:spcBef>
                <a:spcPts val="1200"/>
              </a:spcBef>
              <a:spcAft>
                <a:spcPts val="0"/>
              </a:spcAft>
              <a:buNone/>
            </a:pPr>
            <a:r>
              <a:rPr lang="en"/>
              <a:t>2. Task Pipeline</a:t>
            </a:r>
            <a:endParaRPr/>
          </a:p>
          <a:p>
            <a:pPr indent="0" lvl="0" marL="0" rtl="0" algn="just">
              <a:spcBef>
                <a:spcPts val="1200"/>
              </a:spcBef>
              <a:spcAft>
                <a:spcPts val="0"/>
              </a:spcAft>
              <a:buNone/>
            </a:pPr>
            <a:r>
              <a:rPr lang="en"/>
              <a:t>3. Sample Code</a:t>
            </a:r>
            <a:endParaRPr/>
          </a:p>
          <a:p>
            <a:pPr indent="0" lvl="0" marL="0" rtl="0" algn="just">
              <a:spcBef>
                <a:spcPts val="1200"/>
              </a:spcBef>
              <a:spcAft>
                <a:spcPts val="0"/>
              </a:spcAft>
              <a:buNone/>
            </a:pPr>
            <a:r>
              <a:rPr lang="en"/>
              <a:t>4. Grading Policy and Criteria</a:t>
            </a:r>
            <a:endParaRPr/>
          </a:p>
          <a:p>
            <a:pPr indent="0" lvl="0" marL="0" rtl="0" algn="just">
              <a:spcBef>
                <a:spcPts val="1200"/>
              </a:spcBef>
              <a:spcAft>
                <a:spcPts val="0"/>
              </a:spcAft>
              <a:buNone/>
            </a:pPr>
            <a:r>
              <a:rPr lang="en"/>
              <a:t>5. </a:t>
            </a:r>
            <a:r>
              <a:rPr lang="en"/>
              <a:t>Submission Guidelines</a:t>
            </a:r>
            <a:endParaRPr/>
          </a:p>
          <a:p>
            <a:pPr indent="0" lvl="0" marL="0" rtl="0" algn="just">
              <a:spcBef>
                <a:spcPts val="1200"/>
              </a:spcBef>
              <a:spcAft>
                <a:spcPts val="1200"/>
              </a:spcAft>
              <a:buNone/>
            </a:pPr>
            <a:r>
              <a:rPr lang="en"/>
              <a:t>6. References and Acknowledgements</a:t>
            </a:r>
            <a:endParaRPr/>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Summarization </a:t>
            </a:r>
            <a:endParaRPr/>
          </a:p>
        </p:txBody>
      </p:sp>
      <p:sp>
        <p:nvSpPr>
          <p:cNvPr id="341" name="Google Shape;341;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Directly input the unprocessed text into LLMs for summarization.</a:t>
            </a:r>
            <a:endParaRPr/>
          </a:p>
          <a:p>
            <a:pPr indent="0" lvl="0" marL="0" rtl="0" algn="just">
              <a:spcBef>
                <a:spcPts val="1200"/>
              </a:spcBef>
              <a:spcAft>
                <a:spcPts val="0"/>
              </a:spcAft>
              <a:buNone/>
            </a:pPr>
            <a:r>
              <a:rPr lang="en"/>
              <a:t>(2) However, the concern is that if the text is too long, LLMs may not be able to process it all at once.</a:t>
            </a:r>
            <a:endParaRPr/>
          </a:p>
          <a:p>
            <a:pPr indent="0" lvl="0" marL="0" rtl="0" algn="just">
              <a:spcBef>
                <a:spcPts val="1200"/>
              </a:spcBef>
              <a:spcAft>
                <a:spcPts val="0"/>
              </a:spcAft>
              <a:buNone/>
            </a:pPr>
            <a:r>
              <a:rPr lang="en"/>
              <a:t>(3) Therefore, we have two methods in this assignment:</a:t>
            </a:r>
            <a:endParaRPr/>
          </a:p>
          <a:p>
            <a:pPr indent="-342900" lvl="0" marL="457200" rtl="0" algn="just">
              <a:spcBef>
                <a:spcPts val="1200"/>
              </a:spcBef>
              <a:spcAft>
                <a:spcPts val="0"/>
              </a:spcAft>
              <a:buSzPts val="1800"/>
              <a:buChar char="-"/>
            </a:pPr>
            <a:r>
              <a:rPr b="1" lang="en"/>
              <a:t>Method 1: Multi-Stage Summarization</a:t>
            </a:r>
            <a:br>
              <a:rPr lang="en"/>
            </a:br>
            <a:endParaRPr/>
          </a:p>
          <a:p>
            <a:pPr indent="-342900" lvl="0" marL="457200" rtl="0" algn="just">
              <a:spcBef>
                <a:spcPts val="0"/>
              </a:spcBef>
              <a:spcAft>
                <a:spcPts val="0"/>
              </a:spcAft>
              <a:buSzPts val="1800"/>
              <a:buChar char="-"/>
            </a:pPr>
            <a:r>
              <a:rPr b="1" lang="en"/>
              <a:t>Method 2: Refinement</a:t>
            </a:r>
            <a:endParaRPr b="1"/>
          </a:p>
        </p:txBody>
      </p:sp>
      <p:sp>
        <p:nvSpPr>
          <p:cNvPr id="342" name="Google Shape;34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1: Multi-Stage Summarization (</a:t>
            </a:r>
            <a:r>
              <a:rPr lang="en"/>
              <a:t>1/2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Split the long text into multiple smaller pieces.</a:t>
            </a:r>
            <a:endParaRPr/>
          </a:p>
          <a:p>
            <a:pPr indent="0" lvl="0" marL="0" rtl="0" algn="just">
              <a:spcBef>
                <a:spcPts val="1200"/>
              </a:spcBef>
              <a:spcAft>
                <a:spcPts val="0"/>
              </a:spcAft>
              <a:buNone/>
            </a:pPr>
            <a:r>
              <a:rPr lang="en"/>
              <a:t>(2) Obtain summaries for each smaller text piece separately, then process these summaries to generate the final summary.</a:t>
            </a:r>
            <a:endParaRPr/>
          </a:p>
          <a:p>
            <a:pPr indent="0" lvl="0" marL="0" rtl="0" algn="just">
              <a:spcBef>
                <a:spcPts val="1200"/>
              </a:spcBef>
              <a:spcAft>
                <a:spcPts val="1200"/>
              </a:spcAft>
              <a:buNone/>
            </a:pPr>
            <a:r>
              <a:rPr lang="en"/>
              <a:t>Note: You can refer to this </a:t>
            </a:r>
            <a:r>
              <a:rPr lang="en" u="sng">
                <a:solidFill>
                  <a:schemeClr val="hlink"/>
                </a:solidFill>
                <a:hlinkClick r:id="rId3"/>
              </a:rPr>
              <a:t>link</a:t>
            </a:r>
            <a:r>
              <a:rPr lang="en"/>
              <a:t> for more details.</a:t>
            </a:r>
            <a:endParaRPr/>
          </a:p>
        </p:txBody>
      </p:sp>
      <p:sp>
        <p:nvSpPr>
          <p:cNvPr id="349" name="Google Shape;34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1: Multi-Stage Summarization (2/2)</a:t>
            </a:r>
            <a:endParaRPr/>
          </a:p>
        </p:txBody>
      </p:sp>
      <p:pic>
        <p:nvPicPr>
          <p:cNvPr id="355" name="Google Shape;355;p34"/>
          <p:cNvPicPr preferRelativeResize="0"/>
          <p:nvPr/>
        </p:nvPicPr>
        <p:blipFill>
          <a:blip r:embed="rId3">
            <a:alphaModFix/>
          </a:blip>
          <a:stretch>
            <a:fillRect/>
          </a:stretch>
        </p:blipFill>
        <p:spPr>
          <a:xfrm>
            <a:off x="385432" y="2503839"/>
            <a:ext cx="1042850" cy="782162"/>
          </a:xfrm>
          <a:prstGeom prst="rect">
            <a:avLst/>
          </a:prstGeom>
          <a:noFill/>
          <a:ln>
            <a:noFill/>
          </a:ln>
        </p:spPr>
      </p:pic>
      <p:sp>
        <p:nvSpPr>
          <p:cNvPr id="356" name="Google Shape;356;p34"/>
          <p:cNvSpPr txBox="1"/>
          <p:nvPr/>
        </p:nvSpPr>
        <p:spPr>
          <a:xfrm>
            <a:off x="55359" y="3194025"/>
            <a:ext cx="19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Raw</a:t>
            </a:r>
            <a:r>
              <a:rPr b="1" lang="en">
                <a:solidFill>
                  <a:srgbClr val="595959"/>
                </a:solidFill>
                <a:latin typeface="Open Sans"/>
                <a:ea typeface="Open Sans"/>
                <a:cs typeface="Open Sans"/>
                <a:sym typeface="Open Sans"/>
              </a:rPr>
              <a:t>  Transcriptions</a:t>
            </a:r>
            <a:endParaRPr b="1">
              <a:solidFill>
                <a:srgbClr val="595959"/>
              </a:solidFill>
              <a:latin typeface="Open Sans"/>
              <a:ea typeface="Open Sans"/>
              <a:cs typeface="Open Sans"/>
              <a:sym typeface="Open Sans"/>
            </a:endParaRPr>
          </a:p>
        </p:txBody>
      </p:sp>
      <p:pic>
        <p:nvPicPr>
          <p:cNvPr id="357" name="Google Shape;357;p34"/>
          <p:cNvPicPr preferRelativeResize="0"/>
          <p:nvPr/>
        </p:nvPicPr>
        <p:blipFill>
          <a:blip r:embed="rId3">
            <a:alphaModFix/>
          </a:blip>
          <a:stretch>
            <a:fillRect/>
          </a:stretch>
        </p:blipFill>
        <p:spPr>
          <a:xfrm>
            <a:off x="2387730" y="1623875"/>
            <a:ext cx="726976" cy="545250"/>
          </a:xfrm>
          <a:prstGeom prst="rect">
            <a:avLst/>
          </a:prstGeom>
          <a:noFill/>
          <a:ln>
            <a:noFill/>
          </a:ln>
        </p:spPr>
      </p:pic>
      <p:pic>
        <p:nvPicPr>
          <p:cNvPr id="358" name="Google Shape;358;p34"/>
          <p:cNvPicPr preferRelativeResize="0"/>
          <p:nvPr/>
        </p:nvPicPr>
        <p:blipFill>
          <a:blip r:embed="rId3">
            <a:alphaModFix/>
          </a:blip>
          <a:stretch>
            <a:fillRect/>
          </a:stretch>
        </p:blipFill>
        <p:spPr>
          <a:xfrm>
            <a:off x="2387730" y="2622300"/>
            <a:ext cx="726976" cy="545250"/>
          </a:xfrm>
          <a:prstGeom prst="rect">
            <a:avLst/>
          </a:prstGeom>
          <a:noFill/>
          <a:ln>
            <a:noFill/>
          </a:ln>
        </p:spPr>
      </p:pic>
      <p:pic>
        <p:nvPicPr>
          <p:cNvPr id="359" name="Google Shape;359;p34"/>
          <p:cNvPicPr preferRelativeResize="0"/>
          <p:nvPr/>
        </p:nvPicPr>
        <p:blipFill>
          <a:blip r:embed="rId3">
            <a:alphaModFix/>
          </a:blip>
          <a:stretch>
            <a:fillRect/>
          </a:stretch>
        </p:blipFill>
        <p:spPr>
          <a:xfrm>
            <a:off x="2387730" y="3620725"/>
            <a:ext cx="726976" cy="545250"/>
          </a:xfrm>
          <a:prstGeom prst="rect">
            <a:avLst/>
          </a:prstGeom>
          <a:noFill/>
          <a:ln>
            <a:noFill/>
          </a:ln>
        </p:spPr>
      </p:pic>
      <p:cxnSp>
        <p:nvCxnSpPr>
          <p:cNvPr id="360" name="Google Shape;360;p34"/>
          <p:cNvCxnSpPr>
            <a:stCxn id="355" idx="3"/>
            <a:endCxn id="357" idx="1"/>
          </p:cNvCxnSpPr>
          <p:nvPr/>
        </p:nvCxnSpPr>
        <p:spPr>
          <a:xfrm flipH="1" rot="10800000">
            <a:off x="1428282" y="1896520"/>
            <a:ext cx="959400" cy="9984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34"/>
          <p:cNvCxnSpPr>
            <a:stCxn id="355" idx="3"/>
            <a:endCxn id="358" idx="1"/>
          </p:cNvCxnSpPr>
          <p:nvPr/>
        </p:nvCxnSpPr>
        <p:spPr>
          <a:xfrm>
            <a:off x="1428282" y="2894920"/>
            <a:ext cx="959400" cy="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34"/>
          <p:cNvCxnSpPr>
            <a:stCxn id="355" idx="3"/>
            <a:endCxn id="359" idx="1"/>
          </p:cNvCxnSpPr>
          <p:nvPr/>
        </p:nvCxnSpPr>
        <p:spPr>
          <a:xfrm>
            <a:off x="1428282" y="2894920"/>
            <a:ext cx="959400" cy="9984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34"/>
          <p:cNvSpPr txBox="1"/>
          <p:nvPr/>
        </p:nvSpPr>
        <p:spPr>
          <a:xfrm>
            <a:off x="1632276" y="2571750"/>
            <a:ext cx="6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Split</a:t>
            </a:r>
            <a:endParaRPr b="1">
              <a:solidFill>
                <a:srgbClr val="595959"/>
              </a:solidFill>
              <a:latin typeface="Open Sans"/>
              <a:ea typeface="Open Sans"/>
              <a:cs typeface="Open Sans"/>
              <a:sym typeface="Open Sans"/>
            </a:endParaRPr>
          </a:p>
        </p:txBody>
      </p:sp>
      <p:cxnSp>
        <p:nvCxnSpPr>
          <p:cNvPr id="364" name="Google Shape;364;p34"/>
          <p:cNvCxnSpPr/>
          <p:nvPr/>
        </p:nvCxnSpPr>
        <p:spPr>
          <a:xfrm>
            <a:off x="3090084" y="1857704"/>
            <a:ext cx="1758600" cy="0"/>
          </a:xfrm>
          <a:prstGeom prst="straightConnector1">
            <a:avLst/>
          </a:prstGeom>
          <a:noFill/>
          <a:ln cap="flat" cmpd="sng" w="19050">
            <a:solidFill>
              <a:srgbClr val="595959"/>
            </a:solidFill>
            <a:prstDash val="solid"/>
            <a:round/>
            <a:headEnd len="med" w="med" type="none"/>
            <a:tailEnd len="med" w="med" type="triangle"/>
          </a:ln>
        </p:spPr>
      </p:cxnSp>
      <p:sp>
        <p:nvSpPr>
          <p:cNvPr id="365" name="Google Shape;365;p34"/>
          <p:cNvSpPr txBox="1"/>
          <p:nvPr/>
        </p:nvSpPr>
        <p:spPr>
          <a:xfrm>
            <a:off x="3227183" y="1507925"/>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Lato"/>
                <a:ea typeface="Lato"/>
                <a:cs typeface="Lato"/>
                <a:sym typeface="Lato"/>
              </a:rPr>
              <a:t>Summarization</a:t>
            </a:r>
            <a:endParaRPr b="1">
              <a:solidFill>
                <a:srgbClr val="595959"/>
              </a:solidFill>
              <a:latin typeface="Lato"/>
              <a:ea typeface="Lato"/>
              <a:cs typeface="Lato"/>
              <a:sym typeface="Lato"/>
            </a:endParaRPr>
          </a:p>
        </p:txBody>
      </p:sp>
      <p:cxnSp>
        <p:nvCxnSpPr>
          <p:cNvPr id="366" name="Google Shape;366;p34"/>
          <p:cNvCxnSpPr/>
          <p:nvPr/>
        </p:nvCxnSpPr>
        <p:spPr>
          <a:xfrm>
            <a:off x="3114759" y="2912754"/>
            <a:ext cx="1758600" cy="0"/>
          </a:xfrm>
          <a:prstGeom prst="straightConnector1">
            <a:avLst/>
          </a:prstGeom>
          <a:noFill/>
          <a:ln cap="flat" cmpd="sng" w="19050">
            <a:solidFill>
              <a:srgbClr val="595959"/>
            </a:solidFill>
            <a:prstDash val="solid"/>
            <a:round/>
            <a:headEnd len="med" w="med" type="none"/>
            <a:tailEnd len="med" w="med" type="triangle"/>
          </a:ln>
        </p:spPr>
      </p:cxnSp>
      <p:pic>
        <p:nvPicPr>
          <p:cNvPr id="367" name="Google Shape;367;p34"/>
          <p:cNvPicPr preferRelativeResize="0"/>
          <p:nvPr/>
        </p:nvPicPr>
        <p:blipFill>
          <a:blip r:embed="rId4">
            <a:alphaModFix/>
          </a:blip>
          <a:stretch>
            <a:fillRect/>
          </a:stretch>
        </p:blipFill>
        <p:spPr>
          <a:xfrm>
            <a:off x="3684425" y="2920265"/>
            <a:ext cx="536730" cy="588160"/>
          </a:xfrm>
          <a:prstGeom prst="rect">
            <a:avLst/>
          </a:prstGeom>
          <a:noFill/>
          <a:ln>
            <a:noFill/>
          </a:ln>
        </p:spPr>
      </p:pic>
      <p:sp>
        <p:nvSpPr>
          <p:cNvPr id="368" name="Google Shape;368;p34"/>
          <p:cNvSpPr txBox="1"/>
          <p:nvPr/>
        </p:nvSpPr>
        <p:spPr>
          <a:xfrm>
            <a:off x="3251858" y="2562975"/>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Lato"/>
                <a:ea typeface="Lato"/>
                <a:cs typeface="Lato"/>
                <a:sym typeface="Lato"/>
              </a:rPr>
              <a:t>Summarization</a:t>
            </a:r>
            <a:endParaRPr b="1">
              <a:solidFill>
                <a:srgbClr val="595959"/>
              </a:solidFill>
              <a:latin typeface="Lato"/>
              <a:ea typeface="Lato"/>
              <a:cs typeface="Lato"/>
              <a:sym typeface="Lato"/>
            </a:endParaRPr>
          </a:p>
        </p:txBody>
      </p:sp>
      <p:cxnSp>
        <p:nvCxnSpPr>
          <p:cNvPr id="369" name="Google Shape;369;p34"/>
          <p:cNvCxnSpPr/>
          <p:nvPr/>
        </p:nvCxnSpPr>
        <p:spPr>
          <a:xfrm>
            <a:off x="3114759" y="3913179"/>
            <a:ext cx="1758600" cy="0"/>
          </a:xfrm>
          <a:prstGeom prst="straightConnector1">
            <a:avLst/>
          </a:prstGeom>
          <a:noFill/>
          <a:ln cap="flat" cmpd="sng" w="19050">
            <a:solidFill>
              <a:srgbClr val="595959"/>
            </a:solidFill>
            <a:prstDash val="solid"/>
            <a:round/>
            <a:headEnd len="med" w="med" type="none"/>
            <a:tailEnd len="med" w="med" type="triangle"/>
          </a:ln>
        </p:spPr>
      </p:cxnSp>
      <p:pic>
        <p:nvPicPr>
          <p:cNvPr id="370" name="Google Shape;370;p34"/>
          <p:cNvPicPr preferRelativeResize="0"/>
          <p:nvPr/>
        </p:nvPicPr>
        <p:blipFill>
          <a:blip r:embed="rId4">
            <a:alphaModFix/>
          </a:blip>
          <a:stretch>
            <a:fillRect/>
          </a:stretch>
        </p:blipFill>
        <p:spPr>
          <a:xfrm>
            <a:off x="3684425" y="3920690"/>
            <a:ext cx="536730" cy="588160"/>
          </a:xfrm>
          <a:prstGeom prst="rect">
            <a:avLst/>
          </a:prstGeom>
          <a:noFill/>
          <a:ln>
            <a:noFill/>
          </a:ln>
        </p:spPr>
      </p:pic>
      <p:sp>
        <p:nvSpPr>
          <p:cNvPr id="371" name="Google Shape;371;p34"/>
          <p:cNvSpPr txBox="1"/>
          <p:nvPr/>
        </p:nvSpPr>
        <p:spPr>
          <a:xfrm>
            <a:off x="3251858" y="3563400"/>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Lato"/>
                <a:ea typeface="Lato"/>
                <a:cs typeface="Lato"/>
                <a:sym typeface="Lato"/>
              </a:rPr>
              <a:t>Summarization</a:t>
            </a:r>
            <a:endParaRPr b="1">
              <a:solidFill>
                <a:srgbClr val="595959"/>
              </a:solidFill>
              <a:latin typeface="Lato"/>
              <a:ea typeface="Lato"/>
              <a:cs typeface="Lato"/>
              <a:sym typeface="Lato"/>
            </a:endParaRPr>
          </a:p>
        </p:txBody>
      </p:sp>
      <p:sp>
        <p:nvSpPr>
          <p:cNvPr id="372" name="Google Shape;372;p34"/>
          <p:cNvSpPr txBox="1"/>
          <p:nvPr/>
        </p:nvSpPr>
        <p:spPr>
          <a:xfrm>
            <a:off x="2185874" y="2080563"/>
            <a:ext cx="113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Paragraph 1</a:t>
            </a:r>
            <a:endParaRPr b="1" sz="1200">
              <a:solidFill>
                <a:srgbClr val="595959"/>
              </a:solidFill>
              <a:latin typeface="Open Sans"/>
              <a:ea typeface="Open Sans"/>
              <a:cs typeface="Open Sans"/>
              <a:sym typeface="Open Sans"/>
            </a:endParaRPr>
          </a:p>
        </p:txBody>
      </p:sp>
      <p:sp>
        <p:nvSpPr>
          <p:cNvPr id="373" name="Google Shape;373;p34"/>
          <p:cNvSpPr txBox="1"/>
          <p:nvPr/>
        </p:nvSpPr>
        <p:spPr>
          <a:xfrm>
            <a:off x="2185862" y="3078625"/>
            <a:ext cx="113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Paragraph 2</a:t>
            </a:r>
            <a:endParaRPr b="1" sz="1200">
              <a:solidFill>
                <a:srgbClr val="595959"/>
              </a:solidFill>
              <a:latin typeface="Open Sans"/>
              <a:ea typeface="Open Sans"/>
              <a:cs typeface="Open Sans"/>
              <a:sym typeface="Open Sans"/>
            </a:endParaRPr>
          </a:p>
        </p:txBody>
      </p:sp>
      <p:sp>
        <p:nvSpPr>
          <p:cNvPr id="374" name="Google Shape;374;p34"/>
          <p:cNvSpPr txBox="1"/>
          <p:nvPr/>
        </p:nvSpPr>
        <p:spPr>
          <a:xfrm>
            <a:off x="2185887" y="4079075"/>
            <a:ext cx="113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Paragraph 3</a:t>
            </a:r>
            <a:endParaRPr b="1" sz="1200">
              <a:solidFill>
                <a:srgbClr val="595959"/>
              </a:solidFill>
              <a:latin typeface="Open Sans"/>
              <a:ea typeface="Open Sans"/>
              <a:cs typeface="Open Sans"/>
              <a:sym typeface="Open Sans"/>
            </a:endParaRPr>
          </a:p>
        </p:txBody>
      </p:sp>
      <p:grpSp>
        <p:nvGrpSpPr>
          <p:cNvPr id="375" name="Google Shape;375;p34"/>
          <p:cNvGrpSpPr/>
          <p:nvPr/>
        </p:nvGrpSpPr>
        <p:grpSpPr>
          <a:xfrm>
            <a:off x="4873368" y="1585075"/>
            <a:ext cx="815715" cy="545250"/>
            <a:chOff x="5475984" y="1623875"/>
            <a:chExt cx="815715" cy="545250"/>
          </a:xfrm>
        </p:grpSpPr>
        <p:pic>
          <p:nvPicPr>
            <p:cNvPr id="376" name="Google Shape;376;p34"/>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377" name="Google Shape;377;p34"/>
            <p:cNvPicPr preferRelativeResize="0"/>
            <p:nvPr/>
          </p:nvPicPr>
          <p:blipFill>
            <a:blip r:embed="rId5">
              <a:alphaModFix/>
            </a:blip>
            <a:stretch>
              <a:fillRect/>
            </a:stretch>
          </p:blipFill>
          <p:spPr>
            <a:xfrm>
              <a:off x="5754976" y="1623880"/>
              <a:ext cx="536724" cy="402544"/>
            </a:xfrm>
            <a:prstGeom prst="rect">
              <a:avLst/>
            </a:prstGeom>
            <a:noFill/>
            <a:ln>
              <a:noFill/>
            </a:ln>
          </p:spPr>
        </p:pic>
      </p:grpSp>
      <p:grpSp>
        <p:nvGrpSpPr>
          <p:cNvPr id="378" name="Google Shape;378;p34"/>
          <p:cNvGrpSpPr/>
          <p:nvPr/>
        </p:nvGrpSpPr>
        <p:grpSpPr>
          <a:xfrm>
            <a:off x="4873418" y="2622300"/>
            <a:ext cx="815715" cy="545250"/>
            <a:chOff x="5475984" y="1623875"/>
            <a:chExt cx="815715" cy="545250"/>
          </a:xfrm>
        </p:grpSpPr>
        <p:pic>
          <p:nvPicPr>
            <p:cNvPr id="379" name="Google Shape;379;p34"/>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380" name="Google Shape;380;p34"/>
            <p:cNvPicPr preferRelativeResize="0"/>
            <p:nvPr/>
          </p:nvPicPr>
          <p:blipFill>
            <a:blip r:embed="rId5">
              <a:alphaModFix/>
            </a:blip>
            <a:stretch>
              <a:fillRect/>
            </a:stretch>
          </p:blipFill>
          <p:spPr>
            <a:xfrm>
              <a:off x="5754976" y="1623880"/>
              <a:ext cx="536724" cy="402544"/>
            </a:xfrm>
            <a:prstGeom prst="rect">
              <a:avLst/>
            </a:prstGeom>
            <a:noFill/>
            <a:ln>
              <a:noFill/>
            </a:ln>
          </p:spPr>
        </p:pic>
      </p:grpSp>
      <p:grpSp>
        <p:nvGrpSpPr>
          <p:cNvPr id="381" name="Google Shape;381;p34"/>
          <p:cNvGrpSpPr/>
          <p:nvPr/>
        </p:nvGrpSpPr>
        <p:grpSpPr>
          <a:xfrm>
            <a:off x="4873418" y="3620725"/>
            <a:ext cx="815715" cy="545250"/>
            <a:chOff x="5475984" y="1623875"/>
            <a:chExt cx="815715" cy="545250"/>
          </a:xfrm>
        </p:grpSpPr>
        <p:pic>
          <p:nvPicPr>
            <p:cNvPr id="382" name="Google Shape;382;p34"/>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383" name="Google Shape;383;p34"/>
            <p:cNvPicPr preferRelativeResize="0"/>
            <p:nvPr/>
          </p:nvPicPr>
          <p:blipFill>
            <a:blip r:embed="rId5">
              <a:alphaModFix/>
            </a:blip>
            <a:stretch>
              <a:fillRect/>
            </a:stretch>
          </p:blipFill>
          <p:spPr>
            <a:xfrm>
              <a:off x="5754976" y="1623880"/>
              <a:ext cx="536724" cy="402544"/>
            </a:xfrm>
            <a:prstGeom prst="rect">
              <a:avLst/>
            </a:prstGeom>
            <a:noFill/>
            <a:ln>
              <a:noFill/>
            </a:ln>
          </p:spPr>
        </p:pic>
      </p:grpSp>
      <p:sp>
        <p:nvSpPr>
          <p:cNvPr id="384" name="Google Shape;384;p34"/>
          <p:cNvSpPr txBox="1"/>
          <p:nvPr/>
        </p:nvSpPr>
        <p:spPr>
          <a:xfrm>
            <a:off x="4751129" y="2055350"/>
            <a:ext cx="152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Summary 1</a:t>
            </a:r>
            <a:endParaRPr b="1" sz="1200">
              <a:solidFill>
                <a:srgbClr val="595959"/>
              </a:solidFill>
              <a:latin typeface="Open Sans"/>
              <a:ea typeface="Open Sans"/>
              <a:cs typeface="Open Sans"/>
              <a:sym typeface="Open Sans"/>
            </a:endParaRPr>
          </a:p>
        </p:txBody>
      </p:sp>
      <p:sp>
        <p:nvSpPr>
          <p:cNvPr id="385" name="Google Shape;385;p34"/>
          <p:cNvSpPr txBox="1"/>
          <p:nvPr/>
        </p:nvSpPr>
        <p:spPr>
          <a:xfrm>
            <a:off x="4790879" y="3082075"/>
            <a:ext cx="152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Summary 2</a:t>
            </a:r>
            <a:endParaRPr b="1" sz="1200">
              <a:solidFill>
                <a:srgbClr val="595959"/>
              </a:solidFill>
              <a:latin typeface="Open Sans"/>
              <a:ea typeface="Open Sans"/>
              <a:cs typeface="Open Sans"/>
              <a:sym typeface="Open Sans"/>
            </a:endParaRPr>
          </a:p>
        </p:txBody>
      </p:sp>
      <p:sp>
        <p:nvSpPr>
          <p:cNvPr id="386" name="Google Shape;386;p34"/>
          <p:cNvSpPr txBox="1"/>
          <p:nvPr/>
        </p:nvSpPr>
        <p:spPr>
          <a:xfrm>
            <a:off x="4751129" y="4079075"/>
            <a:ext cx="152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Summary 3</a:t>
            </a:r>
            <a:endParaRPr b="1" sz="1200">
              <a:solidFill>
                <a:srgbClr val="595959"/>
              </a:solidFill>
              <a:latin typeface="Open Sans"/>
              <a:ea typeface="Open Sans"/>
              <a:cs typeface="Open Sans"/>
              <a:sym typeface="Open Sans"/>
            </a:endParaRPr>
          </a:p>
        </p:txBody>
      </p:sp>
      <p:cxnSp>
        <p:nvCxnSpPr>
          <p:cNvPr id="387" name="Google Shape;387;p34"/>
          <p:cNvCxnSpPr>
            <a:stCxn id="377" idx="3"/>
            <a:endCxn id="388" idx="1"/>
          </p:cNvCxnSpPr>
          <p:nvPr/>
        </p:nvCxnSpPr>
        <p:spPr>
          <a:xfrm>
            <a:off x="5689083" y="1786353"/>
            <a:ext cx="652200" cy="11085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4"/>
          <p:cNvCxnSpPr>
            <a:stCxn id="380" idx="3"/>
            <a:endCxn id="388" idx="1"/>
          </p:cNvCxnSpPr>
          <p:nvPr/>
        </p:nvCxnSpPr>
        <p:spPr>
          <a:xfrm>
            <a:off x="5689133" y="2823578"/>
            <a:ext cx="652200" cy="7140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34"/>
          <p:cNvCxnSpPr>
            <a:endCxn id="388" idx="1"/>
          </p:cNvCxnSpPr>
          <p:nvPr/>
        </p:nvCxnSpPr>
        <p:spPr>
          <a:xfrm flipH="1" rot="10800000">
            <a:off x="5689201" y="2894921"/>
            <a:ext cx="652200" cy="92700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34"/>
          <p:cNvSpPr txBox="1"/>
          <p:nvPr/>
        </p:nvSpPr>
        <p:spPr>
          <a:xfrm>
            <a:off x="6525037" y="3508419"/>
            <a:ext cx="7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Open Sans"/>
                <a:ea typeface="Open Sans"/>
                <a:cs typeface="Open Sans"/>
                <a:sym typeface="Open Sans"/>
              </a:rPr>
              <a:t>LLMs</a:t>
            </a:r>
            <a:endParaRPr b="1" sz="1600">
              <a:solidFill>
                <a:srgbClr val="595959"/>
              </a:solidFill>
              <a:latin typeface="Open Sans"/>
              <a:ea typeface="Open Sans"/>
              <a:cs typeface="Open Sans"/>
              <a:sym typeface="Open Sans"/>
            </a:endParaRPr>
          </a:p>
        </p:txBody>
      </p:sp>
      <p:sp>
        <p:nvSpPr>
          <p:cNvPr id="392" name="Google Shape;392;p34"/>
          <p:cNvSpPr txBox="1"/>
          <p:nvPr/>
        </p:nvSpPr>
        <p:spPr>
          <a:xfrm>
            <a:off x="7566600" y="3323179"/>
            <a:ext cx="16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Final Summary</a:t>
            </a:r>
            <a:endParaRPr b="1">
              <a:solidFill>
                <a:srgbClr val="595959"/>
              </a:solidFill>
              <a:latin typeface="Open Sans"/>
              <a:ea typeface="Open Sans"/>
              <a:cs typeface="Open Sans"/>
              <a:sym typeface="Open Sans"/>
            </a:endParaRPr>
          </a:p>
        </p:txBody>
      </p:sp>
      <p:grpSp>
        <p:nvGrpSpPr>
          <p:cNvPr id="393" name="Google Shape;393;p34"/>
          <p:cNvGrpSpPr/>
          <p:nvPr/>
        </p:nvGrpSpPr>
        <p:grpSpPr>
          <a:xfrm>
            <a:off x="7703907" y="2415379"/>
            <a:ext cx="1309544" cy="868576"/>
            <a:chOff x="7746606" y="2435250"/>
            <a:chExt cx="1309544" cy="868576"/>
          </a:xfrm>
        </p:grpSpPr>
        <p:pic>
          <p:nvPicPr>
            <p:cNvPr id="394" name="Google Shape;394;p34"/>
            <p:cNvPicPr preferRelativeResize="0"/>
            <p:nvPr/>
          </p:nvPicPr>
          <p:blipFill>
            <a:blip r:embed="rId3">
              <a:alphaModFix/>
            </a:blip>
            <a:stretch>
              <a:fillRect/>
            </a:stretch>
          </p:blipFill>
          <p:spPr>
            <a:xfrm>
              <a:off x="7746606" y="2521664"/>
              <a:ext cx="1042850" cy="782162"/>
            </a:xfrm>
            <a:prstGeom prst="rect">
              <a:avLst/>
            </a:prstGeom>
            <a:noFill/>
            <a:ln>
              <a:noFill/>
            </a:ln>
          </p:spPr>
        </p:pic>
        <p:pic>
          <p:nvPicPr>
            <p:cNvPr id="395" name="Google Shape;395;p34"/>
            <p:cNvPicPr preferRelativeResize="0"/>
            <p:nvPr/>
          </p:nvPicPr>
          <p:blipFill>
            <a:blip r:embed="rId5">
              <a:alphaModFix/>
            </a:blip>
            <a:stretch>
              <a:fillRect/>
            </a:stretch>
          </p:blipFill>
          <p:spPr>
            <a:xfrm>
              <a:off x="8013300" y="2435250"/>
              <a:ext cx="1042850" cy="782138"/>
            </a:xfrm>
            <a:prstGeom prst="rect">
              <a:avLst/>
            </a:prstGeom>
            <a:noFill/>
            <a:ln>
              <a:noFill/>
            </a:ln>
          </p:spPr>
        </p:pic>
      </p:grpSp>
      <p:cxnSp>
        <p:nvCxnSpPr>
          <p:cNvPr id="396" name="Google Shape;396;p34"/>
          <p:cNvCxnSpPr>
            <a:stCxn id="388" idx="3"/>
            <a:endCxn id="394" idx="1"/>
          </p:cNvCxnSpPr>
          <p:nvPr/>
        </p:nvCxnSpPr>
        <p:spPr>
          <a:xfrm flipH="1" rot="10800000">
            <a:off x="7384107" y="2892874"/>
            <a:ext cx="319800" cy="21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34"/>
          <p:cNvPicPr preferRelativeResize="0"/>
          <p:nvPr/>
        </p:nvPicPr>
        <p:blipFill>
          <a:blip r:embed="rId4">
            <a:alphaModFix/>
          </a:blip>
          <a:stretch>
            <a:fillRect/>
          </a:stretch>
        </p:blipFill>
        <p:spPr>
          <a:xfrm>
            <a:off x="6349537" y="2324003"/>
            <a:ext cx="959400" cy="1051323"/>
          </a:xfrm>
          <a:prstGeom prst="rect">
            <a:avLst/>
          </a:prstGeom>
          <a:noFill/>
          <a:ln>
            <a:noFill/>
          </a:ln>
        </p:spPr>
      </p:pic>
      <p:pic>
        <p:nvPicPr>
          <p:cNvPr id="399" name="Google Shape;399;p34"/>
          <p:cNvPicPr preferRelativeResize="0"/>
          <p:nvPr/>
        </p:nvPicPr>
        <p:blipFill>
          <a:blip r:embed="rId4">
            <a:alphaModFix/>
          </a:blip>
          <a:stretch>
            <a:fillRect/>
          </a:stretch>
        </p:blipFill>
        <p:spPr>
          <a:xfrm>
            <a:off x="3664550" y="1857690"/>
            <a:ext cx="536730" cy="5881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2: Refinement (</a:t>
            </a:r>
            <a:r>
              <a:rPr lang="en"/>
              <a:t>1/4</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5" name="Google Shape;405;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Split the long text into multiple paragraphs.</a:t>
            </a:r>
            <a:endParaRPr/>
          </a:p>
          <a:p>
            <a:pPr indent="0" lvl="0" marL="0" rtl="0" algn="just">
              <a:spcBef>
                <a:spcPts val="1200"/>
              </a:spcBef>
              <a:spcAft>
                <a:spcPts val="0"/>
              </a:spcAft>
              <a:buNone/>
            </a:pPr>
            <a:r>
              <a:rPr lang="en"/>
              <a:t>(2) First, summarize the first paragraph.</a:t>
            </a:r>
            <a:endParaRPr/>
          </a:p>
          <a:p>
            <a:pPr indent="0" lvl="0" marL="0" rtl="0" algn="just">
              <a:spcBef>
                <a:spcPts val="1200"/>
              </a:spcBef>
              <a:spcAft>
                <a:spcPts val="0"/>
              </a:spcAft>
              <a:buNone/>
            </a:pPr>
            <a:r>
              <a:rPr lang="en"/>
              <a:t>(3) Summarize the first </a:t>
            </a:r>
            <a:r>
              <a:rPr lang="en"/>
              <a:t>paragraph</a:t>
            </a:r>
            <a:r>
              <a:rPr lang="en"/>
              <a:t> summary along with the second paragraph.</a:t>
            </a:r>
            <a:endParaRPr/>
          </a:p>
          <a:p>
            <a:pPr indent="0" lvl="0" marL="0" rtl="0" algn="just">
              <a:spcBef>
                <a:spcPts val="1200"/>
              </a:spcBef>
              <a:spcAft>
                <a:spcPts val="0"/>
              </a:spcAft>
              <a:buNone/>
            </a:pPr>
            <a:r>
              <a:rPr lang="en"/>
              <a:t>(4) Summarize the summaries from the first two paragraphs along with the third paragraph.</a:t>
            </a:r>
            <a:endParaRPr/>
          </a:p>
          <a:p>
            <a:pPr indent="0" lvl="0" marL="0" rtl="0" algn="just">
              <a:spcBef>
                <a:spcPts val="1200"/>
              </a:spcBef>
              <a:spcAft>
                <a:spcPts val="0"/>
              </a:spcAft>
              <a:buNone/>
            </a:pPr>
            <a:r>
              <a:rPr lang="en"/>
              <a:t>(5) Continue this process until the entire long text is summarized.</a:t>
            </a:r>
            <a:endParaRPr/>
          </a:p>
          <a:p>
            <a:pPr indent="0" lvl="0" marL="0" rtl="0" algn="just">
              <a:spcBef>
                <a:spcPts val="1200"/>
              </a:spcBef>
              <a:spcAft>
                <a:spcPts val="1200"/>
              </a:spcAft>
              <a:buNone/>
            </a:pPr>
            <a:r>
              <a:rPr lang="en"/>
              <a:t>Note: You can refer to this </a:t>
            </a:r>
            <a:r>
              <a:rPr lang="en" u="sng">
                <a:solidFill>
                  <a:schemeClr val="hlink"/>
                </a:solidFill>
                <a:hlinkClick r:id="rId3"/>
              </a:rPr>
              <a:t>link</a:t>
            </a:r>
            <a:r>
              <a:rPr lang="en"/>
              <a:t> for more details.</a:t>
            </a:r>
            <a:endParaRPr/>
          </a:p>
        </p:txBody>
      </p:sp>
      <p:sp>
        <p:nvSpPr>
          <p:cNvPr id="406" name="Google Shape;40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2: Refinement (2/4)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2" name="Google Shape;41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36"/>
          <p:cNvPicPr preferRelativeResize="0"/>
          <p:nvPr/>
        </p:nvPicPr>
        <p:blipFill>
          <a:blip r:embed="rId3">
            <a:alphaModFix/>
          </a:blip>
          <a:stretch>
            <a:fillRect/>
          </a:stretch>
        </p:blipFill>
        <p:spPr>
          <a:xfrm>
            <a:off x="-338897" y="1478142"/>
            <a:ext cx="4016250" cy="3012251"/>
          </a:xfrm>
          <a:prstGeom prst="rect">
            <a:avLst/>
          </a:prstGeom>
          <a:noFill/>
          <a:ln>
            <a:noFill/>
          </a:ln>
        </p:spPr>
      </p:pic>
      <p:sp>
        <p:nvSpPr>
          <p:cNvPr id="414" name="Google Shape;414;p36"/>
          <p:cNvSpPr txBox="1"/>
          <p:nvPr/>
        </p:nvSpPr>
        <p:spPr>
          <a:xfrm>
            <a:off x="801970" y="4098672"/>
            <a:ext cx="19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Raw</a:t>
            </a:r>
            <a:r>
              <a:rPr b="1" lang="en">
                <a:solidFill>
                  <a:srgbClr val="595959"/>
                </a:solidFill>
                <a:latin typeface="Open Sans"/>
                <a:ea typeface="Open Sans"/>
                <a:cs typeface="Open Sans"/>
                <a:sym typeface="Open Sans"/>
              </a:rPr>
              <a:t>  Transcriptions</a:t>
            </a:r>
            <a:endParaRPr b="1">
              <a:solidFill>
                <a:srgbClr val="595959"/>
              </a:solidFill>
              <a:latin typeface="Open Sans"/>
              <a:ea typeface="Open Sans"/>
              <a:cs typeface="Open Sans"/>
              <a:sym typeface="Open Sans"/>
            </a:endParaRPr>
          </a:p>
        </p:txBody>
      </p:sp>
      <p:sp>
        <p:nvSpPr>
          <p:cNvPr id="415" name="Google Shape;415;p36"/>
          <p:cNvSpPr/>
          <p:nvPr/>
        </p:nvSpPr>
        <p:spPr>
          <a:xfrm>
            <a:off x="710299" y="208124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1st paragraph</a:t>
            </a:r>
            <a:endParaRPr b="1">
              <a:solidFill>
                <a:srgbClr val="FF0000"/>
              </a:solidFill>
              <a:latin typeface="Open Sans"/>
              <a:ea typeface="Open Sans"/>
              <a:cs typeface="Open Sans"/>
              <a:sym typeface="Open Sans"/>
            </a:endParaRPr>
          </a:p>
        </p:txBody>
      </p:sp>
      <p:cxnSp>
        <p:nvCxnSpPr>
          <p:cNvPr id="416" name="Google Shape;416;p36"/>
          <p:cNvCxnSpPr>
            <a:stCxn id="415" idx="3"/>
          </p:cNvCxnSpPr>
          <p:nvPr/>
        </p:nvCxnSpPr>
        <p:spPr>
          <a:xfrm flipH="1" rot="10800000">
            <a:off x="2607199" y="1811995"/>
            <a:ext cx="541800" cy="501000"/>
          </a:xfrm>
          <a:prstGeom prst="straightConnector1">
            <a:avLst/>
          </a:prstGeom>
          <a:noFill/>
          <a:ln cap="flat" cmpd="sng" w="9525">
            <a:solidFill>
              <a:schemeClr val="dk2"/>
            </a:solidFill>
            <a:prstDash val="solid"/>
            <a:round/>
            <a:headEnd len="med" w="med" type="none"/>
            <a:tailEnd len="med" w="med" type="triangle"/>
          </a:ln>
        </p:spPr>
      </p:cxnSp>
      <p:grpSp>
        <p:nvGrpSpPr>
          <p:cNvPr id="417" name="Google Shape;417;p36"/>
          <p:cNvGrpSpPr/>
          <p:nvPr/>
        </p:nvGrpSpPr>
        <p:grpSpPr>
          <a:xfrm>
            <a:off x="3292727" y="1282781"/>
            <a:ext cx="897368" cy="683634"/>
            <a:chOff x="5475984" y="1623875"/>
            <a:chExt cx="815715" cy="545250"/>
          </a:xfrm>
        </p:grpSpPr>
        <p:pic>
          <p:nvPicPr>
            <p:cNvPr id="418" name="Google Shape;418;p36"/>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19" name="Google Shape;419;p36"/>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20" name="Google Shape;420;p36"/>
          <p:cNvSpPr txBox="1"/>
          <p:nvPr/>
        </p:nvSpPr>
        <p:spPr>
          <a:xfrm>
            <a:off x="3158473" y="1872390"/>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1st Summary</a:t>
            </a:r>
            <a:endParaRPr b="1" sz="1200">
              <a:solidFill>
                <a:srgbClr val="595959"/>
              </a:solidFill>
              <a:latin typeface="Open Sans"/>
              <a:ea typeface="Open Sans"/>
              <a:cs typeface="Open Sans"/>
              <a:sym typeface="Open Sans"/>
            </a:endParaRPr>
          </a:p>
        </p:txBody>
      </p:sp>
      <p:sp>
        <p:nvSpPr>
          <p:cNvPr id="421" name="Google Shape;421;p36"/>
          <p:cNvSpPr/>
          <p:nvPr/>
        </p:nvSpPr>
        <p:spPr>
          <a:xfrm>
            <a:off x="710299" y="273068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2nd</a:t>
            </a:r>
            <a:r>
              <a:rPr b="1" lang="en">
                <a:solidFill>
                  <a:srgbClr val="FF0000"/>
                </a:solidFill>
                <a:latin typeface="Open Sans"/>
                <a:ea typeface="Open Sans"/>
                <a:cs typeface="Open Sans"/>
                <a:sym typeface="Open Sans"/>
              </a:rPr>
              <a:t> paragraph</a:t>
            </a:r>
            <a:endParaRPr>
              <a:solidFill>
                <a:srgbClr val="FF0000"/>
              </a:solidFill>
              <a:latin typeface="Open Sans"/>
              <a:ea typeface="Open Sans"/>
              <a:cs typeface="Open Sans"/>
              <a:sym typeface="Open Sans"/>
            </a:endParaRPr>
          </a:p>
        </p:txBody>
      </p:sp>
      <p:sp>
        <p:nvSpPr>
          <p:cNvPr id="422" name="Google Shape;422;p36"/>
          <p:cNvSpPr/>
          <p:nvPr/>
        </p:nvSpPr>
        <p:spPr>
          <a:xfrm>
            <a:off x="720774" y="3435603"/>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3rd paragraph</a:t>
            </a:r>
            <a:endParaRPr b="1">
              <a:solidFill>
                <a:srgbClr val="FF0000"/>
              </a:solidFill>
              <a:latin typeface="Open Sans"/>
              <a:ea typeface="Open Sans"/>
              <a:cs typeface="Open Sans"/>
              <a:sym typeface="Open Sans"/>
            </a:endParaRPr>
          </a:p>
        </p:txBody>
      </p:sp>
      <p:pic>
        <p:nvPicPr>
          <p:cNvPr id="423" name="Google Shape;423;p36"/>
          <p:cNvPicPr preferRelativeResize="0"/>
          <p:nvPr/>
        </p:nvPicPr>
        <p:blipFill>
          <a:blip r:embed="rId5">
            <a:alphaModFix/>
          </a:blip>
          <a:stretch>
            <a:fillRect/>
          </a:stretch>
        </p:blipFill>
        <p:spPr>
          <a:xfrm>
            <a:off x="2455599" y="1448980"/>
            <a:ext cx="536730" cy="588160"/>
          </a:xfrm>
          <a:prstGeom prst="rect">
            <a:avLst/>
          </a:prstGeom>
          <a:noFill/>
          <a:ln>
            <a:noFill/>
          </a:ln>
        </p:spPr>
      </p:pic>
      <p:sp>
        <p:nvSpPr>
          <p:cNvPr id="424" name="Google Shape;424;p36"/>
          <p:cNvSpPr txBox="1"/>
          <p:nvPr/>
        </p:nvSpPr>
        <p:spPr>
          <a:xfrm>
            <a:off x="3340200" y="2356200"/>
            <a:ext cx="549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Step 1: First, generate a summary of the first paragraph.</a:t>
            </a:r>
            <a:endParaRPr sz="16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2: Refinement (3/4)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0" name="Google Shape;43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37"/>
          <p:cNvPicPr preferRelativeResize="0"/>
          <p:nvPr/>
        </p:nvPicPr>
        <p:blipFill>
          <a:blip r:embed="rId3">
            <a:alphaModFix/>
          </a:blip>
          <a:stretch>
            <a:fillRect/>
          </a:stretch>
        </p:blipFill>
        <p:spPr>
          <a:xfrm>
            <a:off x="-338897" y="1478142"/>
            <a:ext cx="4016250" cy="3012251"/>
          </a:xfrm>
          <a:prstGeom prst="rect">
            <a:avLst/>
          </a:prstGeom>
          <a:noFill/>
          <a:ln>
            <a:noFill/>
          </a:ln>
        </p:spPr>
      </p:pic>
      <p:sp>
        <p:nvSpPr>
          <p:cNvPr id="432" name="Google Shape;432;p37"/>
          <p:cNvSpPr txBox="1"/>
          <p:nvPr/>
        </p:nvSpPr>
        <p:spPr>
          <a:xfrm>
            <a:off x="801970" y="4098672"/>
            <a:ext cx="19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Raw  Transcriptions</a:t>
            </a:r>
            <a:endParaRPr b="1">
              <a:solidFill>
                <a:srgbClr val="595959"/>
              </a:solidFill>
              <a:latin typeface="Open Sans"/>
              <a:ea typeface="Open Sans"/>
              <a:cs typeface="Open Sans"/>
              <a:sym typeface="Open Sans"/>
            </a:endParaRPr>
          </a:p>
        </p:txBody>
      </p:sp>
      <p:sp>
        <p:nvSpPr>
          <p:cNvPr id="433" name="Google Shape;433;p37"/>
          <p:cNvSpPr/>
          <p:nvPr/>
        </p:nvSpPr>
        <p:spPr>
          <a:xfrm>
            <a:off x="710299" y="208124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1st paragraph</a:t>
            </a:r>
            <a:endParaRPr b="1">
              <a:solidFill>
                <a:srgbClr val="FF0000"/>
              </a:solidFill>
              <a:latin typeface="Open Sans"/>
              <a:ea typeface="Open Sans"/>
              <a:cs typeface="Open Sans"/>
              <a:sym typeface="Open Sans"/>
            </a:endParaRPr>
          </a:p>
        </p:txBody>
      </p:sp>
      <p:cxnSp>
        <p:nvCxnSpPr>
          <p:cNvPr id="434" name="Google Shape;434;p37"/>
          <p:cNvCxnSpPr>
            <a:stCxn id="433" idx="3"/>
          </p:cNvCxnSpPr>
          <p:nvPr/>
        </p:nvCxnSpPr>
        <p:spPr>
          <a:xfrm flipH="1" rot="10800000">
            <a:off x="2607199" y="1811995"/>
            <a:ext cx="541800" cy="501000"/>
          </a:xfrm>
          <a:prstGeom prst="straightConnector1">
            <a:avLst/>
          </a:prstGeom>
          <a:noFill/>
          <a:ln cap="flat" cmpd="sng" w="9525">
            <a:solidFill>
              <a:schemeClr val="dk2"/>
            </a:solidFill>
            <a:prstDash val="solid"/>
            <a:round/>
            <a:headEnd len="med" w="med" type="none"/>
            <a:tailEnd len="med" w="med" type="triangle"/>
          </a:ln>
        </p:spPr>
      </p:cxnSp>
      <p:grpSp>
        <p:nvGrpSpPr>
          <p:cNvPr id="435" name="Google Shape;435;p37"/>
          <p:cNvGrpSpPr/>
          <p:nvPr/>
        </p:nvGrpSpPr>
        <p:grpSpPr>
          <a:xfrm>
            <a:off x="3292727" y="1282781"/>
            <a:ext cx="897368" cy="683634"/>
            <a:chOff x="5475984" y="1623875"/>
            <a:chExt cx="815715" cy="545250"/>
          </a:xfrm>
        </p:grpSpPr>
        <p:pic>
          <p:nvPicPr>
            <p:cNvPr id="436" name="Google Shape;436;p37"/>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37" name="Google Shape;437;p37"/>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38" name="Google Shape;438;p37"/>
          <p:cNvSpPr txBox="1"/>
          <p:nvPr/>
        </p:nvSpPr>
        <p:spPr>
          <a:xfrm>
            <a:off x="3158473" y="1872390"/>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1st Summary</a:t>
            </a:r>
            <a:endParaRPr b="1" sz="1200">
              <a:solidFill>
                <a:srgbClr val="595959"/>
              </a:solidFill>
              <a:latin typeface="Open Sans"/>
              <a:ea typeface="Open Sans"/>
              <a:cs typeface="Open Sans"/>
              <a:sym typeface="Open Sans"/>
            </a:endParaRPr>
          </a:p>
        </p:txBody>
      </p:sp>
      <p:sp>
        <p:nvSpPr>
          <p:cNvPr id="439" name="Google Shape;439;p37"/>
          <p:cNvSpPr/>
          <p:nvPr/>
        </p:nvSpPr>
        <p:spPr>
          <a:xfrm>
            <a:off x="710299" y="273068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2nd paragraph</a:t>
            </a:r>
            <a:endParaRPr>
              <a:solidFill>
                <a:srgbClr val="FF0000"/>
              </a:solidFill>
              <a:latin typeface="Open Sans"/>
              <a:ea typeface="Open Sans"/>
              <a:cs typeface="Open Sans"/>
              <a:sym typeface="Open Sans"/>
            </a:endParaRPr>
          </a:p>
        </p:txBody>
      </p:sp>
      <p:cxnSp>
        <p:nvCxnSpPr>
          <p:cNvPr id="440" name="Google Shape;440;p37"/>
          <p:cNvCxnSpPr>
            <a:stCxn id="439" idx="3"/>
          </p:cNvCxnSpPr>
          <p:nvPr/>
        </p:nvCxnSpPr>
        <p:spPr>
          <a:xfrm flipH="1" rot="10800000">
            <a:off x="2607199" y="2955835"/>
            <a:ext cx="2509500" cy="6600"/>
          </a:xfrm>
          <a:prstGeom prst="straightConnector1">
            <a:avLst/>
          </a:prstGeom>
          <a:noFill/>
          <a:ln cap="flat" cmpd="sng" w="9525">
            <a:solidFill>
              <a:schemeClr val="dk2"/>
            </a:solidFill>
            <a:prstDash val="solid"/>
            <a:round/>
            <a:headEnd len="med" w="med" type="none"/>
            <a:tailEnd len="med" w="med" type="triangle"/>
          </a:ln>
        </p:spPr>
      </p:cxnSp>
      <p:grpSp>
        <p:nvGrpSpPr>
          <p:cNvPr id="441" name="Google Shape;441;p37"/>
          <p:cNvGrpSpPr/>
          <p:nvPr/>
        </p:nvGrpSpPr>
        <p:grpSpPr>
          <a:xfrm>
            <a:off x="5252984" y="2524843"/>
            <a:ext cx="897368" cy="683634"/>
            <a:chOff x="5475984" y="1623875"/>
            <a:chExt cx="815715" cy="545250"/>
          </a:xfrm>
        </p:grpSpPr>
        <p:pic>
          <p:nvPicPr>
            <p:cNvPr id="442" name="Google Shape;442;p37"/>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43" name="Google Shape;443;p37"/>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44" name="Google Shape;444;p37"/>
          <p:cNvSpPr txBox="1"/>
          <p:nvPr/>
        </p:nvSpPr>
        <p:spPr>
          <a:xfrm>
            <a:off x="5192005" y="3114451"/>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2nd Summary</a:t>
            </a:r>
            <a:endParaRPr b="1" sz="1200">
              <a:solidFill>
                <a:srgbClr val="595959"/>
              </a:solidFill>
              <a:latin typeface="Open Sans"/>
              <a:ea typeface="Open Sans"/>
              <a:cs typeface="Open Sans"/>
              <a:sym typeface="Open Sans"/>
            </a:endParaRPr>
          </a:p>
        </p:txBody>
      </p:sp>
      <p:cxnSp>
        <p:nvCxnSpPr>
          <p:cNvPr id="445" name="Google Shape;445;p37"/>
          <p:cNvCxnSpPr/>
          <p:nvPr/>
        </p:nvCxnSpPr>
        <p:spPr>
          <a:xfrm>
            <a:off x="4310749" y="1791109"/>
            <a:ext cx="952500" cy="7851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7"/>
          <p:cNvSpPr/>
          <p:nvPr/>
        </p:nvSpPr>
        <p:spPr>
          <a:xfrm>
            <a:off x="720774" y="3435603"/>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3rd paragraph</a:t>
            </a:r>
            <a:endParaRPr b="1">
              <a:solidFill>
                <a:srgbClr val="FF0000"/>
              </a:solidFill>
              <a:latin typeface="Open Sans"/>
              <a:ea typeface="Open Sans"/>
              <a:cs typeface="Open Sans"/>
              <a:sym typeface="Open Sans"/>
            </a:endParaRPr>
          </a:p>
        </p:txBody>
      </p:sp>
      <p:pic>
        <p:nvPicPr>
          <p:cNvPr id="447" name="Google Shape;447;p37"/>
          <p:cNvPicPr preferRelativeResize="0"/>
          <p:nvPr/>
        </p:nvPicPr>
        <p:blipFill>
          <a:blip r:embed="rId5">
            <a:alphaModFix/>
          </a:blip>
          <a:stretch>
            <a:fillRect/>
          </a:stretch>
        </p:blipFill>
        <p:spPr>
          <a:xfrm>
            <a:off x="2455599" y="1448980"/>
            <a:ext cx="536730" cy="588160"/>
          </a:xfrm>
          <a:prstGeom prst="rect">
            <a:avLst/>
          </a:prstGeom>
          <a:noFill/>
          <a:ln>
            <a:noFill/>
          </a:ln>
        </p:spPr>
      </p:pic>
      <p:pic>
        <p:nvPicPr>
          <p:cNvPr id="448" name="Google Shape;448;p37"/>
          <p:cNvPicPr preferRelativeResize="0"/>
          <p:nvPr/>
        </p:nvPicPr>
        <p:blipFill>
          <a:blip r:embed="rId5">
            <a:alphaModFix/>
          </a:blip>
          <a:stretch>
            <a:fillRect/>
          </a:stretch>
        </p:blipFill>
        <p:spPr>
          <a:xfrm>
            <a:off x="4518637" y="2304680"/>
            <a:ext cx="536730" cy="588160"/>
          </a:xfrm>
          <a:prstGeom prst="rect">
            <a:avLst/>
          </a:prstGeom>
          <a:noFill/>
          <a:ln>
            <a:noFill/>
          </a:ln>
        </p:spPr>
      </p:pic>
      <p:sp>
        <p:nvSpPr>
          <p:cNvPr id="449" name="Google Shape;449;p37"/>
          <p:cNvSpPr txBox="1"/>
          <p:nvPr/>
        </p:nvSpPr>
        <p:spPr>
          <a:xfrm>
            <a:off x="3420000" y="3597300"/>
            <a:ext cx="587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Step 2: Next, generate a summary of the first two paragraphs combined.</a:t>
            </a:r>
            <a:endParaRPr sz="1600">
              <a:solidFill>
                <a:schemeClr val="dk2"/>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2: Refinement (4/4)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5" name="Google Shape;45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38"/>
          <p:cNvPicPr preferRelativeResize="0"/>
          <p:nvPr/>
        </p:nvPicPr>
        <p:blipFill>
          <a:blip r:embed="rId3">
            <a:alphaModFix/>
          </a:blip>
          <a:stretch>
            <a:fillRect/>
          </a:stretch>
        </p:blipFill>
        <p:spPr>
          <a:xfrm>
            <a:off x="-338897" y="1478142"/>
            <a:ext cx="4016250" cy="3012251"/>
          </a:xfrm>
          <a:prstGeom prst="rect">
            <a:avLst/>
          </a:prstGeom>
          <a:noFill/>
          <a:ln>
            <a:noFill/>
          </a:ln>
        </p:spPr>
      </p:pic>
      <p:sp>
        <p:nvSpPr>
          <p:cNvPr id="457" name="Google Shape;457;p38"/>
          <p:cNvSpPr txBox="1"/>
          <p:nvPr/>
        </p:nvSpPr>
        <p:spPr>
          <a:xfrm>
            <a:off x="801970" y="4098672"/>
            <a:ext cx="19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95959"/>
                </a:solidFill>
                <a:latin typeface="Open Sans"/>
                <a:ea typeface="Open Sans"/>
                <a:cs typeface="Open Sans"/>
                <a:sym typeface="Open Sans"/>
              </a:rPr>
              <a:t>Raw  Transcriptions</a:t>
            </a:r>
            <a:endParaRPr b="1">
              <a:solidFill>
                <a:srgbClr val="595959"/>
              </a:solidFill>
              <a:latin typeface="Open Sans"/>
              <a:ea typeface="Open Sans"/>
              <a:cs typeface="Open Sans"/>
              <a:sym typeface="Open Sans"/>
            </a:endParaRPr>
          </a:p>
        </p:txBody>
      </p:sp>
      <p:sp>
        <p:nvSpPr>
          <p:cNvPr id="458" name="Google Shape;458;p38"/>
          <p:cNvSpPr/>
          <p:nvPr/>
        </p:nvSpPr>
        <p:spPr>
          <a:xfrm>
            <a:off x="710299" y="208124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1st paragraph</a:t>
            </a:r>
            <a:endParaRPr b="1">
              <a:solidFill>
                <a:srgbClr val="FF0000"/>
              </a:solidFill>
              <a:latin typeface="Open Sans"/>
              <a:ea typeface="Open Sans"/>
              <a:cs typeface="Open Sans"/>
              <a:sym typeface="Open Sans"/>
            </a:endParaRPr>
          </a:p>
        </p:txBody>
      </p:sp>
      <p:cxnSp>
        <p:nvCxnSpPr>
          <p:cNvPr id="459" name="Google Shape;459;p38"/>
          <p:cNvCxnSpPr>
            <a:stCxn id="458" idx="3"/>
          </p:cNvCxnSpPr>
          <p:nvPr/>
        </p:nvCxnSpPr>
        <p:spPr>
          <a:xfrm flipH="1" rot="10800000">
            <a:off x="2607199" y="1811995"/>
            <a:ext cx="541800" cy="501000"/>
          </a:xfrm>
          <a:prstGeom prst="straightConnector1">
            <a:avLst/>
          </a:prstGeom>
          <a:noFill/>
          <a:ln cap="flat" cmpd="sng" w="9525">
            <a:solidFill>
              <a:schemeClr val="dk2"/>
            </a:solidFill>
            <a:prstDash val="solid"/>
            <a:round/>
            <a:headEnd len="med" w="med" type="none"/>
            <a:tailEnd len="med" w="med" type="triangle"/>
          </a:ln>
        </p:spPr>
      </p:cxnSp>
      <p:grpSp>
        <p:nvGrpSpPr>
          <p:cNvPr id="460" name="Google Shape;460;p38"/>
          <p:cNvGrpSpPr/>
          <p:nvPr/>
        </p:nvGrpSpPr>
        <p:grpSpPr>
          <a:xfrm>
            <a:off x="3292727" y="1282781"/>
            <a:ext cx="897368" cy="683634"/>
            <a:chOff x="5475984" y="1623875"/>
            <a:chExt cx="815715" cy="545250"/>
          </a:xfrm>
        </p:grpSpPr>
        <p:pic>
          <p:nvPicPr>
            <p:cNvPr id="461" name="Google Shape;461;p38"/>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62" name="Google Shape;462;p38"/>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63" name="Google Shape;463;p38"/>
          <p:cNvSpPr txBox="1"/>
          <p:nvPr/>
        </p:nvSpPr>
        <p:spPr>
          <a:xfrm>
            <a:off x="3158473" y="1872390"/>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1st Summary</a:t>
            </a:r>
            <a:endParaRPr b="1" sz="1200">
              <a:solidFill>
                <a:srgbClr val="595959"/>
              </a:solidFill>
              <a:latin typeface="Open Sans"/>
              <a:ea typeface="Open Sans"/>
              <a:cs typeface="Open Sans"/>
              <a:sym typeface="Open Sans"/>
            </a:endParaRPr>
          </a:p>
        </p:txBody>
      </p:sp>
      <p:sp>
        <p:nvSpPr>
          <p:cNvPr id="464" name="Google Shape;464;p38"/>
          <p:cNvSpPr/>
          <p:nvPr/>
        </p:nvSpPr>
        <p:spPr>
          <a:xfrm>
            <a:off x="710299" y="2730685"/>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2nd paragraph</a:t>
            </a:r>
            <a:endParaRPr>
              <a:solidFill>
                <a:srgbClr val="FF0000"/>
              </a:solidFill>
              <a:latin typeface="Open Sans"/>
              <a:ea typeface="Open Sans"/>
              <a:cs typeface="Open Sans"/>
              <a:sym typeface="Open Sans"/>
            </a:endParaRPr>
          </a:p>
        </p:txBody>
      </p:sp>
      <p:cxnSp>
        <p:nvCxnSpPr>
          <p:cNvPr id="465" name="Google Shape;465;p38"/>
          <p:cNvCxnSpPr>
            <a:stCxn id="464" idx="3"/>
          </p:cNvCxnSpPr>
          <p:nvPr/>
        </p:nvCxnSpPr>
        <p:spPr>
          <a:xfrm flipH="1" rot="10800000">
            <a:off x="2607199" y="2955835"/>
            <a:ext cx="2509500" cy="6600"/>
          </a:xfrm>
          <a:prstGeom prst="straightConnector1">
            <a:avLst/>
          </a:prstGeom>
          <a:noFill/>
          <a:ln cap="flat" cmpd="sng" w="9525">
            <a:solidFill>
              <a:schemeClr val="dk2"/>
            </a:solidFill>
            <a:prstDash val="solid"/>
            <a:round/>
            <a:headEnd len="med" w="med" type="none"/>
            <a:tailEnd len="med" w="med" type="triangle"/>
          </a:ln>
        </p:spPr>
      </p:cxnSp>
      <p:grpSp>
        <p:nvGrpSpPr>
          <p:cNvPr id="466" name="Google Shape;466;p38"/>
          <p:cNvGrpSpPr/>
          <p:nvPr/>
        </p:nvGrpSpPr>
        <p:grpSpPr>
          <a:xfrm>
            <a:off x="5252984" y="2524843"/>
            <a:ext cx="897368" cy="683634"/>
            <a:chOff x="5475984" y="1623875"/>
            <a:chExt cx="815715" cy="545250"/>
          </a:xfrm>
        </p:grpSpPr>
        <p:pic>
          <p:nvPicPr>
            <p:cNvPr id="467" name="Google Shape;467;p38"/>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68" name="Google Shape;468;p38"/>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69" name="Google Shape;469;p38"/>
          <p:cNvSpPr txBox="1"/>
          <p:nvPr/>
        </p:nvSpPr>
        <p:spPr>
          <a:xfrm>
            <a:off x="5192005" y="3114451"/>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2nd Summary</a:t>
            </a:r>
            <a:endParaRPr b="1" sz="1200">
              <a:solidFill>
                <a:srgbClr val="595959"/>
              </a:solidFill>
              <a:latin typeface="Open Sans"/>
              <a:ea typeface="Open Sans"/>
              <a:cs typeface="Open Sans"/>
              <a:sym typeface="Open Sans"/>
            </a:endParaRPr>
          </a:p>
        </p:txBody>
      </p:sp>
      <p:cxnSp>
        <p:nvCxnSpPr>
          <p:cNvPr id="470" name="Google Shape;470;p38"/>
          <p:cNvCxnSpPr/>
          <p:nvPr/>
        </p:nvCxnSpPr>
        <p:spPr>
          <a:xfrm>
            <a:off x="4310749" y="1791109"/>
            <a:ext cx="952500" cy="785100"/>
          </a:xfrm>
          <a:prstGeom prst="straightConnector1">
            <a:avLst/>
          </a:prstGeom>
          <a:noFill/>
          <a:ln cap="flat" cmpd="sng" w="9525">
            <a:solidFill>
              <a:schemeClr val="dk2"/>
            </a:solidFill>
            <a:prstDash val="solid"/>
            <a:round/>
            <a:headEnd len="med" w="med" type="none"/>
            <a:tailEnd len="med" w="med" type="triangle"/>
          </a:ln>
        </p:spPr>
      </p:cxnSp>
      <p:sp>
        <p:nvSpPr>
          <p:cNvPr id="471" name="Google Shape;471;p38"/>
          <p:cNvSpPr/>
          <p:nvPr/>
        </p:nvSpPr>
        <p:spPr>
          <a:xfrm>
            <a:off x="720774" y="3435603"/>
            <a:ext cx="1896900" cy="46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pen Sans"/>
                <a:ea typeface="Open Sans"/>
                <a:cs typeface="Open Sans"/>
                <a:sym typeface="Open Sans"/>
              </a:rPr>
              <a:t>3rd paragraph</a:t>
            </a:r>
            <a:endParaRPr b="1">
              <a:solidFill>
                <a:srgbClr val="FF0000"/>
              </a:solidFill>
              <a:latin typeface="Open Sans"/>
              <a:ea typeface="Open Sans"/>
              <a:cs typeface="Open Sans"/>
              <a:sym typeface="Open Sans"/>
            </a:endParaRPr>
          </a:p>
        </p:txBody>
      </p:sp>
      <p:cxnSp>
        <p:nvCxnSpPr>
          <p:cNvPr id="472" name="Google Shape;472;p38"/>
          <p:cNvCxnSpPr/>
          <p:nvPr/>
        </p:nvCxnSpPr>
        <p:spPr>
          <a:xfrm flipH="1" rot="10800000">
            <a:off x="2617666" y="3664653"/>
            <a:ext cx="4623900" cy="6000"/>
          </a:xfrm>
          <a:prstGeom prst="straightConnector1">
            <a:avLst/>
          </a:prstGeom>
          <a:noFill/>
          <a:ln cap="flat" cmpd="sng" w="9525">
            <a:solidFill>
              <a:schemeClr val="dk2"/>
            </a:solidFill>
            <a:prstDash val="solid"/>
            <a:round/>
            <a:headEnd len="med" w="med" type="none"/>
            <a:tailEnd len="med" w="med" type="triangle"/>
          </a:ln>
        </p:spPr>
      </p:cxnSp>
      <p:grpSp>
        <p:nvGrpSpPr>
          <p:cNvPr id="473" name="Google Shape;473;p38"/>
          <p:cNvGrpSpPr/>
          <p:nvPr/>
        </p:nvGrpSpPr>
        <p:grpSpPr>
          <a:xfrm>
            <a:off x="7310329" y="3274189"/>
            <a:ext cx="897368" cy="683634"/>
            <a:chOff x="5475984" y="1623875"/>
            <a:chExt cx="815715" cy="545250"/>
          </a:xfrm>
        </p:grpSpPr>
        <p:pic>
          <p:nvPicPr>
            <p:cNvPr id="474" name="Google Shape;474;p38"/>
            <p:cNvPicPr preferRelativeResize="0"/>
            <p:nvPr/>
          </p:nvPicPr>
          <p:blipFill>
            <a:blip r:embed="rId3">
              <a:alphaModFix/>
            </a:blip>
            <a:stretch>
              <a:fillRect/>
            </a:stretch>
          </p:blipFill>
          <p:spPr>
            <a:xfrm>
              <a:off x="5475984" y="1623875"/>
              <a:ext cx="726976" cy="545250"/>
            </a:xfrm>
            <a:prstGeom prst="rect">
              <a:avLst/>
            </a:prstGeom>
            <a:noFill/>
            <a:ln>
              <a:noFill/>
            </a:ln>
          </p:spPr>
        </p:pic>
        <p:pic>
          <p:nvPicPr>
            <p:cNvPr id="475" name="Google Shape;475;p38"/>
            <p:cNvPicPr preferRelativeResize="0"/>
            <p:nvPr/>
          </p:nvPicPr>
          <p:blipFill>
            <a:blip r:embed="rId4">
              <a:alphaModFix/>
            </a:blip>
            <a:stretch>
              <a:fillRect/>
            </a:stretch>
          </p:blipFill>
          <p:spPr>
            <a:xfrm>
              <a:off x="5754976" y="1623880"/>
              <a:ext cx="536724" cy="402544"/>
            </a:xfrm>
            <a:prstGeom prst="rect">
              <a:avLst/>
            </a:prstGeom>
            <a:noFill/>
            <a:ln>
              <a:noFill/>
            </a:ln>
          </p:spPr>
        </p:pic>
      </p:grpSp>
      <p:sp>
        <p:nvSpPr>
          <p:cNvPr id="476" name="Google Shape;476;p38"/>
          <p:cNvSpPr txBox="1"/>
          <p:nvPr/>
        </p:nvSpPr>
        <p:spPr>
          <a:xfrm>
            <a:off x="7147350" y="3901648"/>
            <a:ext cx="167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95959"/>
                </a:solidFill>
                <a:latin typeface="Open Sans"/>
                <a:ea typeface="Open Sans"/>
                <a:cs typeface="Open Sans"/>
                <a:sym typeface="Open Sans"/>
              </a:rPr>
              <a:t>Final Summary</a:t>
            </a:r>
            <a:endParaRPr b="1" sz="1200">
              <a:solidFill>
                <a:srgbClr val="595959"/>
              </a:solidFill>
              <a:latin typeface="Open Sans"/>
              <a:ea typeface="Open Sans"/>
              <a:cs typeface="Open Sans"/>
              <a:sym typeface="Open Sans"/>
            </a:endParaRPr>
          </a:p>
        </p:txBody>
      </p:sp>
      <p:cxnSp>
        <p:nvCxnSpPr>
          <p:cNvPr id="477" name="Google Shape;477;p38"/>
          <p:cNvCxnSpPr/>
          <p:nvPr/>
        </p:nvCxnSpPr>
        <p:spPr>
          <a:xfrm>
            <a:off x="6309949" y="3004311"/>
            <a:ext cx="984000" cy="545400"/>
          </a:xfrm>
          <a:prstGeom prst="straightConnector1">
            <a:avLst/>
          </a:prstGeom>
          <a:noFill/>
          <a:ln cap="flat" cmpd="sng" w="9525">
            <a:solidFill>
              <a:schemeClr val="dk2"/>
            </a:solidFill>
            <a:prstDash val="solid"/>
            <a:round/>
            <a:headEnd len="med" w="med" type="none"/>
            <a:tailEnd len="med" w="med" type="triangle"/>
          </a:ln>
        </p:spPr>
      </p:cxnSp>
      <p:pic>
        <p:nvPicPr>
          <p:cNvPr id="478" name="Google Shape;478;p38"/>
          <p:cNvPicPr preferRelativeResize="0"/>
          <p:nvPr/>
        </p:nvPicPr>
        <p:blipFill>
          <a:blip r:embed="rId5">
            <a:alphaModFix/>
          </a:blip>
          <a:stretch>
            <a:fillRect/>
          </a:stretch>
        </p:blipFill>
        <p:spPr>
          <a:xfrm>
            <a:off x="2455599" y="1448980"/>
            <a:ext cx="536730" cy="588160"/>
          </a:xfrm>
          <a:prstGeom prst="rect">
            <a:avLst/>
          </a:prstGeom>
          <a:noFill/>
          <a:ln>
            <a:noFill/>
          </a:ln>
        </p:spPr>
      </p:pic>
      <p:pic>
        <p:nvPicPr>
          <p:cNvPr id="479" name="Google Shape;479;p38"/>
          <p:cNvPicPr preferRelativeResize="0"/>
          <p:nvPr/>
        </p:nvPicPr>
        <p:blipFill>
          <a:blip r:embed="rId5">
            <a:alphaModFix/>
          </a:blip>
          <a:stretch>
            <a:fillRect/>
          </a:stretch>
        </p:blipFill>
        <p:spPr>
          <a:xfrm>
            <a:off x="4518637" y="2304680"/>
            <a:ext cx="536730" cy="588160"/>
          </a:xfrm>
          <a:prstGeom prst="rect">
            <a:avLst/>
          </a:prstGeom>
          <a:noFill/>
          <a:ln>
            <a:noFill/>
          </a:ln>
        </p:spPr>
      </p:pic>
      <p:pic>
        <p:nvPicPr>
          <p:cNvPr id="480" name="Google Shape;480;p38"/>
          <p:cNvPicPr preferRelativeResize="0"/>
          <p:nvPr/>
        </p:nvPicPr>
        <p:blipFill>
          <a:blip r:embed="rId5">
            <a:alphaModFix/>
          </a:blip>
          <a:stretch>
            <a:fillRect/>
          </a:stretch>
        </p:blipFill>
        <p:spPr>
          <a:xfrm>
            <a:off x="6435474" y="3114430"/>
            <a:ext cx="536730" cy="588160"/>
          </a:xfrm>
          <a:prstGeom prst="rect">
            <a:avLst/>
          </a:prstGeom>
          <a:noFill/>
          <a:ln>
            <a:noFill/>
          </a:ln>
        </p:spPr>
      </p:pic>
      <p:sp>
        <p:nvSpPr>
          <p:cNvPr id="481" name="Google Shape;481;p38"/>
          <p:cNvSpPr txBox="1"/>
          <p:nvPr/>
        </p:nvSpPr>
        <p:spPr>
          <a:xfrm>
            <a:off x="3149000" y="4270950"/>
            <a:ext cx="587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Step 3: Finally, generate a summary of all three paragraphs together, which will be the final summary.</a:t>
            </a:r>
            <a:endParaRPr sz="1600">
              <a:solidFill>
                <a:schemeClr val="dk2"/>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39"/>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Sample Code</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 Link</a:t>
            </a:r>
            <a:endParaRPr/>
          </a:p>
        </p:txBody>
      </p:sp>
      <p:sp>
        <p:nvSpPr>
          <p:cNvPr id="493" name="Google Shape;493;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t>
            </a:r>
            <a:r>
              <a:rPr lang="en"/>
              <a:t>Colab Link:</a:t>
            </a:r>
            <a:endParaRPr/>
          </a:p>
          <a:p>
            <a:pPr indent="0" lvl="0" marL="0" rtl="0" algn="just">
              <a:spcBef>
                <a:spcPts val="1200"/>
              </a:spcBef>
              <a:spcAft>
                <a:spcPts val="0"/>
              </a:spcAft>
              <a:buNone/>
            </a:pPr>
            <a:r>
              <a:rPr lang="en" u="sng">
                <a:solidFill>
                  <a:schemeClr val="hlink"/>
                </a:solidFill>
                <a:hlinkClick r:id="rId3"/>
              </a:rPr>
              <a:t>GenAI-HW9-2024-Spring.ipynb</a:t>
            </a:r>
            <a:endParaRPr/>
          </a:p>
          <a:p>
            <a:pPr indent="0" lvl="0" marL="0" rtl="0" algn="just">
              <a:spcBef>
                <a:spcPts val="1200"/>
              </a:spcBef>
              <a:spcAft>
                <a:spcPts val="0"/>
              </a:spcAft>
              <a:buNone/>
            </a:pPr>
            <a:r>
              <a:rPr lang="en"/>
              <a:t>(2) </a:t>
            </a:r>
            <a:r>
              <a:rPr lang="en"/>
              <a:t>You can refer to the slides from </a:t>
            </a:r>
            <a:r>
              <a:rPr lang="en" u="sng">
                <a:solidFill>
                  <a:schemeClr val="hlink"/>
                </a:solidFill>
                <a:hlinkClick r:id="rId4"/>
              </a:rPr>
              <a:t>Assignment 3</a:t>
            </a:r>
            <a:r>
              <a:rPr lang="en"/>
              <a:t> for the Colab tutorial.</a:t>
            </a:r>
            <a:r>
              <a:rPr lang="en"/>
              <a:t> </a:t>
            </a:r>
            <a:endParaRPr/>
          </a:p>
          <a:p>
            <a:pPr indent="0" lvl="0" marL="0" rtl="0" algn="just">
              <a:spcBef>
                <a:spcPts val="1200"/>
              </a:spcBef>
              <a:spcAft>
                <a:spcPts val="1200"/>
              </a:spcAft>
              <a:buNone/>
            </a:pPr>
            <a:r>
              <a:t/>
            </a:r>
            <a:endParaRPr/>
          </a:p>
        </p:txBody>
      </p:sp>
      <p:sp>
        <p:nvSpPr>
          <p:cNvPr id="494" name="Google Shape;49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 – Preparation</a:t>
            </a:r>
            <a:endParaRPr/>
          </a:p>
        </p:txBody>
      </p:sp>
      <p:sp>
        <p:nvSpPr>
          <p:cNvPr id="500" name="Google Shape;500;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(1) </a:t>
            </a:r>
            <a:r>
              <a:rPr lang="en"/>
              <a:t>Install all necessary packages.</a:t>
            </a:r>
            <a:endParaRPr/>
          </a:p>
          <a:p>
            <a:pPr indent="0" lvl="0" marL="0" rtl="0" algn="just">
              <a:spcBef>
                <a:spcPts val="1200"/>
              </a:spcBef>
              <a:spcAft>
                <a:spcPts val="0"/>
              </a:spcAft>
              <a:buNone/>
            </a:pPr>
            <a:r>
              <a:rPr lang="en"/>
              <a:t>(2) We use the Hugging Face platform to download data.</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n"/>
              <a:t>(3) This data is preprocessed with permission from Professor </a:t>
            </a:r>
            <a:r>
              <a:rPr lang="en" u="sng">
                <a:solidFill>
                  <a:schemeClr val="hlink"/>
                </a:solidFill>
                <a:hlinkClick r:id="rId3"/>
              </a:rPr>
              <a:t>Lin-shan Lee</a:t>
            </a:r>
            <a:r>
              <a:rPr lang="en"/>
              <a:t>; students are </a:t>
            </a:r>
            <a:r>
              <a:rPr b="1" lang="en">
                <a:solidFill>
                  <a:srgbClr val="FF0000"/>
                </a:solidFill>
              </a:rPr>
              <a:t>NOT</a:t>
            </a:r>
            <a:r>
              <a:rPr lang="en"/>
              <a:t> allowed to use it for purposes unrelated to the coursework without permission.</a:t>
            </a:r>
            <a:endParaRPr/>
          </a:p>
        </p:txBody>
      </p:sp>
      <p:sp>
        <p:nvSpPr>
          <p:cNvPr id="501" name="Google Shape;50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41"/>
          <p:cNvPicPr preferRelativeResize="0"/>
          <p:nvPr/>
        </p:nvPicPr>
        <p:blipFill>
          <a:blip r:embed="rId4">
            <a:alphaModFix/>
          </a:blip>
          <a:stretch>
            <a:fillRect/>
          </a:stretch>
        </p:blipFill>
        <p:spPr>
          <a:xfrm>
            <a:off x="375400" y="2232925"/>
            <a:ext cx="7867650" cy="114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 Links</a:t>
            </a:r>
            <a:endParaRPr/>
          </a:p>
        </p:txBody>
      </p:sp>
      <p:sp>
        <p:nvSpPr>
          <p:cNvPr id="81" name="Google Shape;81;p15"/>
          <p:cNvSpPr txBox="1"/>
          <p:nvPr>
            <p:ph idx="1" type="body"/>
          </p:nvPr>
        </p:nvSpPr>
        <p:spPr>
          <a:xfrm>
            <a:off x="311700" y="1266325"/>
            <a:ext cx="8520600" cy="3567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Assignment 9 Colab (</a:t>
            </a:r>
            <a:r>
              <a:rPr lang="en" u="sng">
                <a:solidFill>
                  <a:schemeClr val="hlink"/>
                </a:solidFill>
                <a:hlinkClick r:id="rId3"/>
              </a:rPr>
              <a:t>Link</a:t>
            </a:r>
            <a:r>
              <a:rPr lang="en"/>
              <a:t>).</a:t>
            </a:r>
            <a:endParaRPr/>
          </a:p>
          <a:p>
            <a:pPr indent="0" lvl="0" marL="0" rtl="0" algn="just">
              <a:spcBef>
                <a:spcPts val="1200"/>
              </a:spcBef>
              <a:spcAft>
                <a:spcPts val="0"/>
              </a:spcAft>
              <a:buNone/>
            </a:pPr>
            <a:r>
              <a:rPr lang="en"/>
              <a:t>(2) Claude API Tutorial (</a:t>
            </a:r>
            <a:r>
              <a:rPr lang="en" u="sng">
                <a:solidFill>
                  <a:schemeClr val="hlink"/>
                </a:solidFill>
                <a:hlinkClick r:id="rId4"/>
              </a:rPr>
              <a:t>Link</a:t>
            </a:r>
            <a:r>
              <a:rPr lang="en"/>
              <a:t>).</a:t>
            </a:r>
            <a:endParaRPr/>
          </a:p>
          <a:p>
            <a:pPr indent="0" lvl="0" marL="0" rtl="0" algn="just">
              <a:spcBef>
                <a:spcPts val="1200"/>
              </a:spcBef>
              <a:spcAft>
                <a:spcPts val="0"/>
              </a:spcAft>
              <a:buNone/>
            </a:pPr>
            <a:r>
              <a:rPr lang="en"/>
              <a:t>(3) ChatGPT &amp; Gemini API Tutorial (</a:t>
            </a:r>
            <a:r>
              <a:rPr lang="en" u="sng">
                <a:solidFill>
                  <a:schemeClr val="hlink"/>
                </a:solidFill>
                <a:hlinkClick r:id="rId5"/>
              </a:rPr>
              <a:t>Link</a:t>
            </a:r>
            <a:r>
              <a:rPr lang="en"/>
              <a:t>).</a:t>
            </a:r>
            <a:endParaRPr/>
          </a:p>
          <a:p>
            <a:pPr indent="0" lvl="0" marL="0" rtl="0" algn="just">
              <a:spcBef>
                <a:spcPts val="1200"/>
              </a:spcBef>
              <a:spcAft>
                <a:spcPts val="0"/>
              </a:spcAft>
              <a:buNone/>
            </a:pPr>
            <a:r>
              <a:rPr lang="en"/>
              <a:t>(4) Assignment 9 Tutorial Video (</a:t>
            </a:r>
            <a:r>
              <a:rPr lang="en" u="sng">
                <a:solidFill>
                  <a:schemeClr val="hlink"/>
                </a:solidFill>
                <a:hlinkClick r:id="rId6"/>
              </a:rPr>
              <a:t>Link</a:t>
            </a:r>
            <a:r>
              <a:rPr lang="en"/>
              <a:t>).</a:t>
            </a:r>
            <a:endParaRPr/>
          </a:p>
          <a:p>
            <a:pPr indent="0" lvl="0" marL="0" rtl="0" algn="just">
              <a:spcBef>
                <a:spcPts val="1200"/>
              </a:spcBef>
              <a:spcAft>
                <a:spcPts val="0"/>
              </a:spcAft>
              <a:buNone/>
            </a:pPr>
            <a:r>
              <a:rPr lang="en"/>
              <a:t>(5) Whisper Official GitHub &amp; Documentation (</a:t>
            </a:r>
            <a:r>
              <a:rPr lang="en" u="sng">
                <a:solidFill>
                  <a:schemeClr val="hlink"/>
                </a:solidFill>
                <a:hlinkClick r:id="rId7"/>
              </a:rPr>
              <a:t>Link</a:t>
            </a:r>
            <a:r>
              <a:rPr lang="en"/>
              <a:t>).</a:t>
            </a:r>
            <a:endParaRPr/>
          </a:p>
          <a:p>
            <a:pPr indent="0" lvl="0" marL="0" rtl="0" algn="just">
              <a:spcBef>
                <a:spcPts val="1200"/>
              </a:spcBef>
              <a:spcAft>
                <a:spcPts val="0"/>
              </a:spcAft>
              <a:buNone/>
            </a:pPr>
            <a:r>
              <a:rPr lang="en"/>
              <a:t>(6) 達哥平台 (</a:t>
            </a:r>
            <a:r>
              <a:rPr lang="en" u="sng">
                <a:solidFill>
                  <a:schemeClr val="hlink"/>
                </a:solidFill>
                <a:hlinkClick r:id="rId8"/>
              </a:rPr>
              <a:t>Link</a:t>
            </a:r>
            <a:r>
              <a:rPr lang="en"/>
              <a:t>).</a:t>
            </a:r>
            <a:endParaRPr/>
          </a:p>
          <a:p>
            <a:pPr indent="0" lvl="0" marL="0" rtl="0" algn="just">
              <a:spcBef>
                <a:spcPts val="1200"/>
              </a:spcBef>
              <a:spcAft>
                <a:spcPts val="1200"/>
              </a:spcAft>
              <a:buNone/>
            </a:pPr>
            <a:r>
              <a:rPr lang="en"/>
              <a:t>(7) NTU COOL HW9 討論區(</a:t>
            </a:r>
            <a:r>
              <a:rPr lang="en" u="sng">
                <a:solidFill>
                  <a:schemeClr val="hlink"/>
                </a:solidFill>
                <a:hlinkClick r:id="rId9"/>
              </a:rPr>
              <a:t>Link</a:t>
            </a:r>
            <a:r>
              <a:rPr lang="en"/>
              <a:t>).</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 </a:t>
            </a:r>
            <a:r>
              <a:rPr lang="en"/>
              <a:t>Automatic Speech Recognition (1/2)</a:t>
            </a:r>
            <a:endParaRPr/>
          </a:p>
        </p:txBody>
      </p:sp>
      <p:sp>
        <p:nvSpPr>
          <p:cNvPr id="508" name="Google Shape;508;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(1) </a:t>
            </a:r>
            <a:r>
              <a:rPr lang="en"/>
              <a:t>The function "speech_recognition" aims to convert audio to subtitle.</a:t>
            </a:r>
            <a:endParaRPr/>
          </a:p>
        </p:txBody>
      </p:sp>
      <p:sp>
        <p:nvSpPr>
          <p:cNvPr id="509" name="Google Shape;50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42"/>
          <p:cNvPicPr preferRelativeResize="0"/>
          <p:nvPr/>
        </p:nvPicPr>
        <p:blipFill>
          <a:blip r:embed="rId3">
            <a:alphaModFix/>
          </a:blip>
          <a:stretch>
            <a:fillRect/>
          </a:stretch>
        </p:blipFill>
        <p:spPr>
          <a:xfrm>
            <a:off x="311700" y="1973825"/>
            <a:ext cx="8465500" cy="195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 Automatic Speech Recognition (2/2)</a:t>
            </a:r>
            <a:endParaRPr/>
          </a:p>
        </p:txBody>
      </p:sp>
      <p:sp>
        <p:nvSpPr>
          <p:cNvPr id="516" name="Google Shape;516;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(2) </a:t>
            </a:r>
            <a:r>
              <a:rPr lang="en"/>
              <a:t>Review the results of the subtitle files.</a:t>
            </a:r>
            <a:endParaRPr/>
          </a:p>
        </p:txBody>
      </p:sp>
      <p:sp>
        <p:nvSpPr>
          <p:cNvPr id="517" name="Google Shape;51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8" name="Google Shape;518;p43"/>
          <p:cNvPicPr preferRelativeResize="0"/>
          <p:nvPr/>
        </p:nvPicPr>
        <p:blipFill>
          <a:blip r:embed="rId3">
            <a:alphaModFix/>
          </a:blip>
          <a:stretch>
            <a:fillRect/>
          </a:stretch>
        </p:blipFill>
        <p:spPr>
          <a:xfrm>
            <a:off x="5194977" y="1152425"/>
            <a:ext cx="2684975" cy="3628624"/>
          </a:xfrm>
          <a:prstGeom prst="rect">
            <a:avLst/>
          </a:prstGeom>
          <a:noFill/>
          <a:ln>
            <a:noFill/>
          </a:ln>
        </p:spPr>
      </p:pic>
      <p:sp>
        <p:nvSpPr>
          <p:cNvPr id="519" name="Google Shape;519;p43"/>
          <p:cNvSpPr/>
          <p:nvPr/>
        </p:nvSpPr>
        <p:spPr>
          <a:xfrm>
            <a:off x="5194975" y="2564423"/>
            <a:ext cx="1062300" cy="1344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0" name="Google Shape;520;p43"/>
          <p:cNvSpPr/>
          <p:nvPr/>
        </p:nvSpPr>
        <p:spPr>
          <a:xfrm>
            <a:off x="6475725" y="2564423"/>
            <a:ext cx="1062300" cy="1344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1" name="Google Shape;521;p43"/>
          <p:cNvSpPr txBox="1"/>
          <p:nvPr/>
        </p:nvSpPr>
        <p:spPr>
          <a:xfrm>
            <a:off x="3839300" y="2312225"/>
            <a:ext cx="132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E69138"/>
                </a:solidFill>
                <a:latin typeface="Open Sans"/>
                <a:ea typeface="Open Sans"/>
                <a:cs typeface="Open Sans"/>
                <a:sym typeface="Open Sans"/>
              </a:rPr>
              <a:t>Begin time</a:t>
            </a:r>
            <a:endParaRPr b="1" sz="1600">
              <a:solidFill>
                <a:srgbClr val="E69138"/>
              </a:solidFill>
              <a:latin typeface="Open Sans"/>
              <a:ea typeface="Open Sans"/>
              <a:cs typeface="Open Sans"/>
              <a:sym typeface="Open Sans"/>
            </a:endParaRPr>
          </a:p>
        </p:txBody>
      </p:sp>
      <p:sp>
        <p:nvSpPr>
          <p:cNvPr id="522" name="Google Shape;522;p43"/>
          <p:cNvSpPr txBox="1"/>
          <p:nvPr/>
        </p:nvSpPr>
        <p:spPr>
          <a:xfrm>
            <a:off x="7567344" y="2312225"/>
            <a:ext cx="132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E69138"/>
                </a:solidFill>
                <a:latin typeface="Open Sans"/>
                <a:ea typeface="Open Sans"/>
                <a:cs typeface="Open Sans"/>
                <a:sym typeface="Open Sans"/>
              </a:rPr>
              <a:t>End time</a:t>
            </a:r>
            <a:endParaRPr b="1" sz="1600">
              <a:solidFill>
                <a:srgbClr val="E69138"/>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3 – Preprocess the results of ASR (1/3)</a:t>
            </a:r>
            <a:endParaRPr/>
          </a:p>
        </p:txBody>
      </p:sp>
      <p:sp>
        <p:nvSpPr>
          <p:cNvPr id="528" name="Google Shape;528;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t>
            </a:r>
            <a:r>
              <a:rPr lang="en"/>
              <a:t>After receiving the transcriptions, convert all Chinese characters to traditional Chinese (繁體中文).</a:t>
            </a:r>
            <a:endParaRPr/>
          </a:p>
          <a:p>
            <a:pPr indent="0" lvl="0" marL="0" rtl="0" algn="just">
              <a:spcBef>
                <a:spcPts val="1200"/>
              </a:spcBef>
              <a:spcAft>
                <a:spcPts val="1200"/>
              </a:spcAft>
              <a:buNone/>
            </a:pPr>
            <a:r>
              <a:t/>
            </a:r>
            <a:endParaRPr/>
          </a:p>
        </p:txBody>
      </p:sp>
      <p:sp>
        <p:nvSpPr>
          <p:cNvPr id="529" name="Google Shape;52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44"/>
          <p:cNvPicPr preferRelativeResize="0"/>
          <p:nvPr/>
        </p:nvPicPr>
        <p:blipFill>
          <a:blip r:embed="rId3">
            <a:alphaModFix/>
          </a:blip>
          <a:stretch>
            <a:fillRect/>
          </a:stretch>
        </p:blipFill>
        <p:spPr>
          <a:xfrm>
            <a:off x="311700" y="2430975"/>
            <a:ext cx="8382527" cy="95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3 – </a:t>
            </a:r>
            <a:r>
              <a:rPr lang="en"/>
              <a:t>Preprocess the results of ASR (2/3)</a:t>
            </a:r>
            <a:endParaRPr/>
          </a:p>
        </p:txBody>
      </p:sp>
      <p:sp>
        <p:nvSpPr>
          <p:cNvPr id="536" name="Google Shape;536;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(2) </a:t>
            </a:r>
            <a:r>
              <a:rPr lang="en"/>
              <a:t>Since the transcriptions are a long text, it needs to be divided into smaller paragraphs.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n"/>
              <a:t>(3) You can set the length limit (max_length) for each divided paragraph.</a:t>
            </a:r>
            <a:endParaRPr/>
          </a:p>
        </p:txBody>
      </p:sp>
      <p:sp>
        <p:nvSpPr>
          <p:cNvPr id="537" name="Google Shape;5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45"/>
          <p:cNvPicPr preferRelativeResize="0"/>
          <p:nvPr/>
        </p:nvPicPr>
        <p:blipFill>
          <a:blip r:embed="rId3">
            <a:alphaModFix/>
          </a:blip>
          <a:stretch>
            <a:fillRect/>
          </a:stretch>
        </p:blipFill>
        <p:spPr>
          <a:xfrm>
            <a:off x="348150" y="4004201"/>
            <a:ext cx="7546925" cy="790725"/>
          </a:xfrm>
          <a:prstGeom prst="rect">
            <a:avLst/>
          </a:prstGeom>
          <a:noFill/>
          <a:ln>
            <a:noFill/>
          </a:ln>
        </p:spPr>
      </p:pic>
      <p:pic>
        <p:nvPicPr>
          <p:cNvPr id="539" name="Google Shape;539;p45"/>
          <p:cNvPicPr preferRelativeResize="0"/>
          <p:nvPr/>
        </p:nvPicPr>
        <p:blipFill>
          <a:blip r:embed="rId4">
            <a:alphaModFix/>
          </a:blip>
          <a:stretch>
            <a:fillRect/>
          </a:stretch>
        </p:blipFill>
        <p:spPr>
          <a:xfrm>
            <a:off x="2107300" y="1778363"/>
            <a:ext cx="2652950" cy="1530550"/>
          </a:xfrm>
          <a:prstGeom prst="rect">
            <a:avLst/>
          </a:prstGeom>
          <a:noFill/>
          <a:ln>
            <a:noFill/>
          </a:ln>
        </p:spPr>
      </p:pic>
      <p:cxnSp>
        <p:nvCxnSpPr>
          <p:cNvPr id="540" name="Google Shape;540;p45"/>
          <p:cNvCxnSpPr/>
          <p:nvPr/>
        </p:nvCxnSpPr>
        <p:spPr>
          <a:xfrm>
            <a:off x="4249275" y="2481625"/>
            <a:ext cx="672300" cy="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p45"/>
          <p:cNvSpPr txBox="1"/>
          <p:nvPr/>
        </p:nvSpPr>
        <p:spPr>
          <a:xfrm>
            <a:off x="5074175" y="2250775"/>
            <a:ext cx="13239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solidFill>
                  <a:schemeClr val="dk2"/>
                </a:solidFill>
                <a:latin typeface="Open Sans"/>
                <a:ea typeface="Open Sans"/>
                <a:cs typeface="Open Sans"/>
                <a:sym typeface="Open Sans"/>
              </a:rPr>
              <a:t>LONG text.</a:t>
            </a:r>
            <a:endParaRPr b="1" sz="16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3 – Preprocess the results of ASR (3/3)</a:t>
            </a:r>
            <a:endParaRPr/>
          </a:p>
        </p:txBody>
      </p:sp>
      <p:sp>
        <p:nvSpPr>
          <p:cNvPr id="547" name="Google Shape;547;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(4) </a:t>
            </a:r>
            <a:r>
              <a:rPr lang="en"/>
              <a:t>After dividing, review the content of each paragraph.</a:t>
            </a:r>
            <a:endParaRPr/>
          </a:p>
          <a:p>
            <a:pPr indent="0" lvl="0" marL="0" rtl="0" algn="just">
              <a:spcBef>
                <a:spcPts val="1200"/>
              </a:spcBef>
              <a:spcAft>
                <a:spcPts val="1200"/>
              </a:spcAft>
              <a:buNone/>
            </a:pPr>
            <a:r>
              <a:t/>
            </a:r>
            <a:endParaRPr/>
          </a:p>
        </p:txBody>
      </p:sp>
      <p:sp>
        <p:nvSpPr>
          <p:cNvPr id="548" name="Google Shape;54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9" name="Google Shape;549;p46"/>
          <p:cNvPicPr preferRelativeResize="0"/>
          <p:nvPr/>
        </p:nvPicPr>
        <p:blipFill>
          <a:blip r:embed="rId3">
            <a:alphaModFix/>
          </a:blip>
          <a:stretch>
            <a:fillRect/>
          </a:stretch>
        </p:blipFill>
        <p:spPr>
          <a:xfrm>
            <a:off x="852625" y="2047450"/>
            <a:ext cx="7043675" cy="236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a:t>
            </a:r>
            <a:r>
              <a:rPr lang="en"/>
              <a:t>1/6</a:t>
            </a:r>
            <a:r>
              <a:rPr lang="en"/>
              <a:t>)</a:t>
            </a:r>
            <a:endParaRPr/>
          </a:p>
        </p:txBody>
      </p:sp>
      <p:sp>
        <p:nvSpPr>
          <p:cNvPr id="555" name="Google Shape;555;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We offer three different API services: </a:t>
            </a:r>
            <a:r>
              <a:rPr b="1" lang="en"/>
              <a:t>ChatGPT</a:t>
            </a:r>
            <a:r>
              <a:rPr lang="en"/>
              <a:t>, </a:t>
            </a:r>
            <a:r>
              <a:rPr b="1" lang="en"/>
              <a:t>Gemini</a:t>
            </a:r>
            <a:r>
              <a:rPr lang="en"/>
              <a:t>, and </a:t>
            </a:r>
            <a:r>
              <a:rPr b="1" lang="en"/>
              <a:t>Claude</a:t>
            </a:r>
            <a:r>
              <a:rPr lang="en"/>
              <a:t>; choose the one you prefer.</a:t>
            </a:r>
            <a:endParaRPr/>
          </a:p>
          <a:p>
            <a:pPr indent="0" lvl="0" marL="0" rtl="0" algn="just">
              <a:spcBef>
                <a:spcPts val="1200"/>
              </a:spcBef>
              <a:spcAft>
                <a:spcPts val="1200"/>
              </a:spcAft>
              <a:buNone/>
            </a:pPr>
            <a:r>
              <a:t/>
            </a:r>
            <a:endParaRPr/>
          </a:p>
        </p:txBody>
      </p:sp>
      <p:sp>
        <p:nvSpPr>
          <p:cNvPr id="556" name="Google Shape;55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47"/>
          <p:cNvPicPr preferRelativeResize="0"/>
          <p:nvPr/>
        </p:nvPicPr>
        <p:blipFill>
          <a:blip r:embed="rId3">
            <a:alphaModFix/>
          </a:blip>
          <a:stretch>
            <a:fillRect/>
          </a:stretch>
        </p:blipFill>
        <p:spPr>
          <a:xfrm>
            <a:off x="428726" y="2386959"/>
            <a:ext cx="2658700" cy="1495516"/>
          </a:xfrm>
          <a:prstGeom prst="rect">
            <a:avLst/>
          </a:prstGeom>
          <a:noFill/>
          <a:ln>
            <a:noFill/>
          </a:ln>
        </p:spPr>
      </p:pic>
      <p:pic>
        <p:nvPicPr>
          <p:cNvPr id="558" name="Google Shape;558;p47"/>
          <p:cNvPicPr preferRelativeResize="0"/>
          <p:nvPr/>
        </p:nvPicPr>
        <p:blipFill>
          <a:blip r:embed="rId4">
            <a:alphaModFix/>
          </a:blip>
          <a:stretch>
            <a:fillRect/>
          </a:stretch>
        </p:blipFill>
        <p:spPr>
          <a:xfrm>
            <a:off x="3480888" y="2626938"/>
            <a:ext cx="1916365" cy="707401"/>
          </a:xfrm>
          <a:prstGeom prst="rect">
            <a:avLst/>
          </a:prstGeom>
          <a:noFill/>
          <a:ln>
            <a:noFill/>
          </a:ln>
        </p:spPr>
      </p:pic>
      <p:pic>
        <p:nvPicPr>
          <p:cNvPr id="559" name="Google Shape;559;p47"/>
          <p:cNvPicPr preferRelativeResize="0"/>
          <p:nvPr/>
        </p:nvPicPr>
        <p:blipFill>
          <a:blip r:embed="rId5">
            <a:alphaModFix/>
          </a:blip>
          <a:stretch>
            <a:fillRect/>
          </a:stretch>
        </p:blipFill>
        <p:spPr>
          <a:xfrm>
            <a:off x="6253251" y="2626952"/>
            <a:ext cx="926799" cy="926801"/>
          </a:xfrm>
          <a:prstGeom prst="rect">
            <a:avLst/>
          </a:prstGeom>
          <a:noFill/>
          <a:ln>
            <a:noFill/>
          </a:ln>
        </p:spPr>
      </p:pic>
      <p:sp>
        <p:nvSpPr>
          <p:cNvPr id="560" name="Google Shape;560;p47"/>
          <p:cNvSpPr txBox="1"/>
          <p:nvPr/>
        </p:nvSpPr>
        <p:spPr>
          <a:xfrm>
            <a:off x="1387426" y="3727350"/>
            <a:ext cx="741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u="sng">
                <a:solidFill>
                  <a:schemeClr val="hlink"/>
                </a:solidFill>
                <a:latin typeface="Open Sans"/>
                <a:ea typeface="Open Sans"/>
                <a:cs typeface="Open Sans"/>
                <a:sym typeface="Open Sans"/>
                <a:hlinkClick r:id="rId6"/>
              </a:rPr>
              <a:t>Link</a:t>
            </a:r>
            <a:endParaRPr>
              <a:solidFill>
                <a:schemeClr val="dk2"/>
              </a:solidFill>
              <a:latin typeface="Open Sans"/>
              <a:ea typeface="Open Sans"/>
              <a:cs typeface="Open Sans"/>
              <a:sym typeface="Open Sans"/>
            </a:endParaRPr>
          </a:p>
        </p:txBody>
      </p:sp>
      <p:sp>
        <p:nvSpPr>
          <p:cNvPr id="561" name="Google Shape;561;p47"/>
          <p:cNvSpPr txBox="1"/>
          <p:nvPr/>
        </p:nvSpPr>
        <p:spPr>
          <a:xfrm>
            <a:off x="4073388" y="3727350"/>
            <a:ext cx="7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7"/>
              </a:rPr>
              <a:t>Link</a:t>
            </a:r>
            <a:endParaRPr>
              <a:solidFill>
                <a:schemeClr val="dk2"/>
              </a:solidFill>
              <a:latin typeface="Open Sans"/>
              <a:ea typeface="Open Sans"/>
              <a:cs typeface="Open Sans"/>
              <a:sym typeface="Open Sans"/>
            </a:endParaRPr>
          </a:p>
        </p:txBody>
      </p:sp>
      <p:sp>
        <p:nvSpPr>
          <p:cNvPr id="562" name="Google Shape;562;p47"/>
          <p:cNvSpPr txBox="1"/>
          <p:nvPr/>
        </p:nvSpPr>
        <p:spPr>
          <a:xfrm>
            <a:off x="6422414" y="3727350"/>
            <a:ext cx="6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8"/>
              </a:rPr>
              <a:t>Link</a:t>
            </a:r>
            <a:endParaRPr>
              <a:solidFill>
                <a:schemeClr val="dk2"/>
              </a:solidFill>
              <a:latin typeface="Open Sans"/>
              <a:ea typeface="Open Sans"/>
              <a:cs typeface="Open Sans"/>
              <a:sym typeface="Open Sans"/>
            </a:endParaRPr>
          </a:p>
        </p:txBody>
      </p:sp>
      <p:pic>
        <p:nvPicPr>
          <p:cNvPr id="563" name="Google Shape;563;p47"/>
          <p:cNvPicPr preferRelativeResize="0"/>
          <p:nvPr/>
        </p:nvPicPr>
        <p:blipFill>
          <a:blip r:embed="rId9">
            <a:alphaModFix/>
          </a:blip>
          <a:stretch>
            <a:fillRect/>
          </a:stretch>
        </p:blipFill>
        <p:spPr>
          <a:xfrm>
            <a:off x="7470301" y="3431301"/>
            <a:ext cx="1292475" cy="129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a:t>
            </a:r>
            <a:r>
              <a:rPr lang="en"/>
              <a:t>2/6</a:t>
            </a:r>
            <a:r>
              <a:rPr lang="en"/>
              <a:t>)</a:t>
            </a:r>
            <a:endParaRPr/>
          </a:p>
        </p:txBody>
      </p:sp>
      <p:sp>
        <p:nvSpPr>
          <p:cNvPr id="569" name="Google Shape;569;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(2) </a:t>
            </a:r>
            <a:r>
              <a:rPr lang="en"/>
              <a:t> Use the selected API to perform the summarization task, and set the related parameters.</a:t>
            </a:r>
            <a:endParaRPr/>
          </a:p>
        </p:txBody>
      </p:sp>
      <p:sp>
        <p:nvSpPr>
          <p:cNvPr id="570" name="Google Shape;57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48"/>
          <p:cNvPicPr preferRelativeResize="0"/>
          <p:nvPr/>
        </p:nvPicPr>
        <p:blipFill>
          <a:blip r:embed="rId3">
            <a:alphaModFix/>
          </a:blip>
          <a:stretch>
            <a:fillRect/>
          </a:stretch>
        </p:blipFill>
        <p:spPr>
          <a:xfrm>
            <a:off x="409258" y="2589750"/>
            <a:ext cx="8423030" cy="707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a:t>
            </a:r>
            <a:r>
              <a:rPr lang="en"/>
              <a:t>3/6</a:t>
            </a:r>
            <a:r>
              <a:rPr lang="en"/>
              <a:t>)</a:t>
            </a:r>
            <a:endParaRPr/>
          </a:p>
        </p:txBody>
      </p:sp>
      <p:sp>
        <p:nvSpPr>
          <p:cNvPr id="577" name="Google Shape;577;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(3-1) </a:t>
            </a:r>
            <a:r>
              <a:rPr lang="en"/>
              <a:t> Results of </a:t>
            </a:r>
            <a:r>
              <a:rPr b="1" lang="en"/>
              <a:t>multi-stage</a:t>
            </a:r>
            <a:r>
              <a:rPr lang="en"/>
              <a:t> summarization for each paragraph.</a:t>
            </a:r>
            <a:endParaRPr/>
          </a:p>
        </p:txBody>
      </p:sp>
      <p:sp>
        <p:nvSpPr>
          <p:cNvPr id="578" name="Google Shape;57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49"/>
          <p:cNvPicPr preferRelativeResize="0"/>
          <p:nvPr/>
        </p:nvPicPr>
        <p:blipFill>
          <a:blip r:embed="rId3">
            <a:alphaModFix/>
          </a:blip>
          <a:stretch>
            <a:fillRect/>
          </a:stretch>
        </p:blipFill>
        <p:spPr>
          <a:xfrm>
            <a:off x="943630" y="1809700"/>
            <a:ext cx="7414895" cy="2215950"/>
          </a:xfrm>
          <a:prstGeom prst="rect">
            <a:avLst/>
          </a:prstGeom>
          <a:noFill/>
          <a:ln>
            <a:noFill/>
          </a:ln>
        </p:spPr>
      </p:pic>
      <p:pic>
        <p:nvPicPr>
          <p:cNvPr id="580" name="Google Shape;580;p49"/>
          <p:cNvPicPr preferRelativeResize="0"/>
          <p:nvPr/>
        </p:nvPicPr>
        <p:blipFill>
          <a:blip r:embed="rId4">
            <a:alphaModFix/>
          </a:blip>
          <a:stretch>
            <a:fillRect/>
          </a:stretch>
        </p:blipFill>
        <p:spPr>
          <a:xfrm>
            <a:off x="5795049" y="1727280"/>
            <a:ext cx="536730" cy="588160"/>
          </a:xfrm>
          <a:prstGeom prst="rect">
            <a:avLst/>
          </a:prstGeom>
          <a:noFill/>
          <a:ln>
            <a:noFill/>
          </a:ln>
        </p:spPr>
      </p:pic>
      <p:pic>
        <p:nvPicPr>
          <p:cNvPr id="581" name="Google Shape;581;p49"/>
          <p:cNvPicPr preferRelativeResize="0"/>
          <p:nvPr/>
        </p:nvPicPr>
        <p:blipFill>
          <a:blip r:embed="rId4">
            <a:alphaModFix/>
          </a:blip>
          <a:stretch>
            <a:fillRect/>
          </a:stretch>
        </p:blipFill>
        <p:spPr>
          <a:xfrm>
            <a:off x="6331774" y="2397855"/>
            <a:ext cx="536730" cy="588160"/>
          </a:xfrm>
          <a:prstGeom prst="rect">
            <a:avLst/>
          </a:prstGeom>
          <a:noFill/>
          <a:ln>
            <a:noFill/>
          </a:ln>
        </p:spPr>
      </p:pic>
      <p:pic>
        <p:nvPicPr>
          <p:cNvPr id="582" name="Google Shape;582;p49"/>
          <p:cNvPicPr preferRelativeResize="0"/>
          <p:nvPr/>
        </p:nvPicPr>
        <p:blipFill>
          <a:blip r:embed="rId4">
            <a:alphaModFix/>
          </a:blip>
          <a:stretch>
            <a:fillRect/>
          </a:stretch>
        </p:blipFill>
        <p:spPr>
          <a:xfrm>
            <a:off x="6868499" y="3269955"/>
            <a:ext cx="536730" cy="5881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a:t>
            </a:r>
            <a:r>
              <a:rPr lang="en"/>
              <a:t>4/6</a:t>
            </a:r>
            <a:r>
              <a:rPr lang="en"/>
              <a:t>)</a:t>
            </a:r>
            <a:endParaRPr/>
          </a:p>
        </p:txBody>
      </p:sp>
      <p:sp>
        <p:nvSpPr>
          <p:cNvPr id="588" name="Google Shape;588;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(3-2) </a:t>
            </a:r>
            <a:r>
              <a:rPr lang="en"/>
              <a:t>Compile summaries of all paragraphs for the final summary.</a:t>
            </a:r>
            <a:endParaRPr/>
          </a:p>
        </p:txBody>
      </p:sp>
      <p:sp>
        <p:nvSpPr>
          <p:cNvPr id="589" name="Google Shape;58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50"/>
          <p:cNvPicPr preferRelativeResize="0"/>
          <p:nvPr/>
        </p:nvPicPr>
        <p:blipFill>
          <a:blip r:embed="rId3">
            <a:alphaModFix/>
          </a:blip>
          <a:stretch>
            <a:fillRect/>
          </a:stretch>
        </p:blipFill>
        <p:spPr>
          <a:xfrm>
            <a:off x="1813425" y="3736949"/>
            <a:ext cx="7112504" cy="707400"/>
          </a:xfrm>
          <a:prstGeom prst="rect">
            <a:avLst/>
          </a:prstGeom>
          <a:noFill/>
          <a:ln>
            <a:noFill/>
          </a:ln>
        </p:spPr>
      </p:pic>
      <p:pic>
        <p:nvPicPr>
          <p:cNvPr id="591" name="Google Shape;591;p50"/>
          <p:cNvPicPr preferRelativeResize="0"/>
          <p:nvPr/>
        </p:nvPicPr>
        <p:blipFill>
          <a:blip r:embed="rId4">
            <a:alphaModFix/>
          </a:blip>
          <a:stretch>
            <a:fillRect/>
          </a:stretch>
        </p:blipFill>
        <p:spPr>
          <a:xfrm>
            <a:off x="402175" y="1965100"/>
            <a:ext cx="4059926" cy="1213300"/>
          </a:xfrm>
          <a:prstGeom prst="rect">
            <a:avLst/>
          </a:prstGeom>
          <a:noFill/>
          <a:ln>
            <a:noFill/>
          </a:ln>
        </p:spPr>
      </p:pic>
      <p:cxnSp>
        <p:nvCxnSpPr>
          <p:cNvPr id="592" name="Google Shape;592;p50"/>
          <p:cNvCxnSpPr>
            <a:stCxn id="591" idx="3"/>
            <a:endCxn id="590" idx="0"/>
          </p:cNvCxnSpPr>
          <p:nvPr/>
        </p:nvCxnSpPr>
        <p:spPr>
          <a:xfrm>
            <a:off x="4462101" y="2571750"/>
            <a:ext cx="907500" cy="1165200"/>
          </a:xfrm>
          <a:prstGeom prst="curvedConnector2">
            <a:avLst/>
          </a:prstGeom>
          <a:noFill/>
          <a:ln cap="flat" cmpd="sng" w="19050">
            <a:solidFill>
              <a:srgbClr val="E69138"/>
            </a:solidFill>
            <a:prstDash val="solid"/>
            <a:round/>
            <a:headEnd len="med" w="med" type="none"/>
            <a:tailEnd len="med" w="med" type="stealth"/>
          </a:ln>
        </p:spPr>
      </p:cxnSp>
      <p:pic>
        <p:nvPicPr>
          <p:cNvPr id="593" name="Google Shape;593;p50"/>
          <p:cNvPicPr preferRelativeResize="0"/>
          <p:nvPr/>
        </p:nvPicPr>
        <p:blipFill>
          <a:blip r:embed="rId5">
            <a:alphaModFix/>
          </a:blip>
          <a:stretch>
            <a:fillRect/>
          </a:stretch>
        </p:blipFill>
        <p:spPr>
          <a:xfrm>
            <a:off x="5454826" y="2344196"/>
            <a:ext cx="1042850" cy="1042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(5/6)</a:t>
            </a:r>
            <a:endParaRPr/>
          </a:p>
        </p:txBody>
      </p:sp>
      <p:sp>
        <p:nvSpPr>
          <p:cNvPr id="599" name="Google Shape;599;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(4) </a:t>
            </a:r>
            <a:r>
              <a:rPr lang="en"/>
              <a:t>Results of the </a:t>
            </a:r>
            <a:r>
              <a:rPr b="1" lang="en"/>
              <a:t>refinement</a:t>
            </a:r>
            <a:r>
              <a:rPr lang="en"/>
              <a:t> summarization method.</a:t>
            </a:r>
            <a:endParaRPr/>
          </a:p>
        </p:txBody>
      </p:sp>
      <p:sp>
        <p:nvSpPr>
          <p:cNvPr id="600" name="Google Shape;60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51"/>
          <p:cNvPicPr preferRelativeResize="0"/>
          <p:nvPr/>
        </p:nvPicPr>
        <p:blipFill>
          <a:blip r:embed="rId3">
            <a:alphaModFix/>
          </a:blip>
          <a:stretch>
            <a:fillRect/>
          </a:stretch>
        </p:blipFill>
        <p:spPr>
          <a:xfrm>
            <a:off x="515045" y="2023749"/>
            <a:ext cx="7774669" cy="1997275"/>
          </a:xfrm>
          <a:prstGeom prst="rect">
            <a:avLst/>
          </a:prstGeom>
          <a:noFill/>
          <a:ln>
            <a:noFill/>
          </a:ln>
        </p:spPr>
      </p:pic>
      <p:pic>
        <p:nvPicPr>
          <p:cNvPr id="602" name="Google Shape;602;p51"/>
          <p:cNvPicPr preferRelativeResize="0"/>
          <p:nvPr/>
        </p:nvPicPr>
        <p:blipFill>
          <a:blip r:embed="rId4">
            <a:alphaModFix/>
          </a:blip>
          <a:stretch>
            <a:fillRect/>
          </a:stretch>
        </p:blipFill>
        <p:spPr>
          <a:xfrm>
            <a:off x="4873799" y="1861605"/>
            <a:ext cx="536730" cy="588160"/>
          </a:xfrm>
          <a:prstGeom prst="rect">
            <a:avLst/>
          </a:prstGeom>
          <a:noFill/>
          <a:ln>
            <a:noFill/>
          </a:ln>
        </p:spPr>
      </p:pic>
      <p:pic>
        <p:nvPicPr>
          <p:cNvPr id="603" name="Google Shape;603;p51"/>
          <p:cNvPicPr preferRelativeResize="0"/>
          <p:nvPr/>
        </p:nvPicPr>
        <p:blipFill>
          <a:blip r:embed="rId4">
            <a:alphaModFix/>
          </a:blip>
          <a:stretch>
            <a:fillRect/>
          </a:stretch>
        </p:blipFill>
        <p:spPr>
          <a:xfrm>
            <a:off x="5784299" y="2449780"/>
            <a:ext cx="536730" cy="588160"/>
          </a:xfrm>
          <a:prstGeom prst="rect">
            <a:avLst/>
          </a:prstGeom>
          <a:noFill/>
          <a:ln>
            <a:noFill/>
          </a:ln>
        </p:spPr>
      </p:pic>
      <p:pic>
        <p:nvPicPr>
          <p:cNvPr id="604" name="Google Shape;604;p51"/>
          <p:cNvPicPr preferRelativeResize="0"/>
          <p:nvPr/>
        </p:nvPicPr>
        <p:blipFill>
          <a:blip r:embed="rId4">
            <a:alphaModFix/>
          </a:blip>
          <a:stretch>
            <a:fillRect/>
          </a:stretch>
        </p:blipFill>
        <p:spPr>
          <a:xfrm>
            <a:off x="6368524" y="3269980"/>
            <a:ext cx="536730" cy="588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6"/>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Task Introduction</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4 – Summarization (6/6)</a:t>
            </a:r>
            <a:endParaRPr/>
          </a:p>
        </p:txBody>
      </p:sp>
      <p:sp>
        <p:nvSpPr>
          <p:cNvPr id="610" name="Google Shape;610;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(5) </a:t>
            </a:r>
            <a:r>
              <a:rPr lang="en"/>
              <a:t>If you need to convert Chinese characters to traditional Chinese, you can set "convert_to_traditional_chinese" to </a:t>
            </a:r>
            <a:r>
              <a:rPr lang="en">
                <a:solidFill>
                  <a:srgbClr val="0000FF"/>
                </a:solidFill>
              </a:rPr>
              <a:t>True</a:t>
            </a:r>
            <a:r>
              <a:rPr lang="en"/>
              <a:t> in the code below. If not, set it to </a:t>
            </a:r>
            <a:r>
              <a:rPr lang="en">
                <a:solidFill>
                  <a:srgbClr val="0000FF"/>
                </a:solidFill>
              </a:rPr>
              <a:t>False</a:t>
            </a:r>
            <a:r>
              <a:rPr lang="en"/>
              <a:t>.</a:t>
            </a:r>
            <a:endParaRPr/>
          </a:p>
        </p:txBody>
      </p:sp>
      <p:sp>
        <p:nvSpPr>
          <p:cNvPr id="611" name="Google Shape;61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2" name="Google Shape;612;p52"/>
          <p:cNvPicPr preferRelativeResize="0"/>
          <p:nvPr/>
        </p:nvPicPr>
        <p:blipFill>
          <a:blip r:embed="rId3">
            <a:alphaModFix/>
          </a:blip>
          <a:stretch>
            <a:fillRect/>
          </a:stretch>
        </p:blipFill>
        <p:spPr>
          <a:xfrm>
            <a:off x="207000" y="2494033"/>
            <a:ext cx="8729998" cy="19135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5 – </a:t>
            </a:r>
            <a:r>
              <a:rPr lang="en"/>
              <a:t>Check the format of the submitted files</a:t>
            </a:r>
            <a:endParaRPr/>
          </a:p>
        </p:txBody>
      </p:sp>
      <p:sp>
        <p:nvSpPr>
          <p:cNvPr id="618" name="Google Shape;618;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(1) If you need to check if the format of the submitted JSON file meets the submission guidelines for this assignment, you can use the following function.</a:t>
            </a:r>
            <a:endParaRPr/>
          </a:p>
        </p:txBody>
      </p:sp>
      <p:sp>
        <p:nvSpPr>
          <p:cNvPr id="619" name="Google Shape;61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0" name="Google Shape;620;p53"/>
          <p:cNvPicPr preferRelativeResize="0"/>
          <p:nvPr/>
        </p:nvPicPr>
        <p:blipFill>
          <a:blip r:embed="rId3">
            <a:alphaModFix/>
          </a:blip>
          <a:stretch>
            <a:fillRect/>
          </a:stretch>
        </p:blipFill>
        <p:spPr>
          <a:xfrm>
            <a:off x="406575" y="2090300"/>
            <a:ext cx="5121676" cy="2754574"/>
          </a:xfrm>
          <a:prstGeom prst="rect">
            <a:avLst/>
          </a:prstGeom>
          <a:noFill/>
          <a:ln>
            <a:noFill/>
          </a:ln>
        </p:spPr>
      </p:pic>
      <p:sp>
        <p:nvSpPr>
          <p:cNvPr id="621" name="Google Shape;621;p53"/>
          <p:cNvSpPr txBox="1"/>
          <p:nvPr/>
        </p:nvSpPr>
        <p:spPr>
          <a:xfrm>
            <a:off x="5583100" y="2076675"/>
            <a:ext cx="3190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For example:</a:t>
            </a:r>
            <a:br>
              <a:rPr lang="en" sz="1600">
                <a:solidFill>
                  <a:schemeClr val="dk2"/>
                </a:solidFill>
                <a:latin typeface="Open Sans"/>
                <a:ea typeface="Open Sans"/>
                <a:cs typeface="Open Sans"/>
                <a:sym typeface="Open Sans"/>
              </a:rPr>
            </a:br>
            <a:br>
              <a:rPr lang="en" sz="1600">
                <a:solidFill>
                  <a:schemeClr val="dk2"/>
                </a:solidFill>
                <a:latin typeface="Open Sans"/>
                <a:ea typeface="Open Sans"/>
                <a:cs typeface="Open Sans"/>
                <a:sym typeface="Open Sans"/>
              </a:rPr>
            </a:br>
            <a:r>
              <a:rPr lang="en" sz="1600">
                <a:solidFill>
                  <a:schemeClr val="dk2"/>
                </a:solidFill>
                <a:latin typeface="Open Sans"/>
                <a:ea typeface="Open Sans"/>
                <a:cs typeface="Open Sans"/>
                <a:sym typeface="Open Sans"/>
              </a:rPr>
              <a:t>The format of your submission file is correct.</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rPr lang="en" sz="1600">
                <a:solidFill>
                  <a:schemeClr val="dk2"/>
                </a:solidFill>
                <a:latin typeface="Open Sans"/>
                <a:ea typeface="Open Sans"/>
                <a:cs typeface="Open Sans"/>
                <a:sym typeface="Open Sans"/>
              </a:rPr>
              <a:t>Your final score is</a:t>
            </a:r>
            <a:r>
              <a:rPr lang="en" sz="1600">
                <a:solidFill>
                  <a:schemeClr val="dk2"/>
                </a:solidFill>
                <a:latin typeface="Open Sans"/>
                <a:ea typeface="Open Sans"/>
                <a:cs typeface="Open Sans"/>
                <a:sym typeface="Open Sans"/>
              </a:rPr>
              <a:t> 95</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rPr lang="en" sz="1600">
                <a:solidFill>
                  <a:schemeClr val="dk2"/>
                </a:solidFill>
                <a:latin typeface="Open Sans"/>
                <a:ea typeface="Open Sans"/>
                <a:cs typeface="Open Sans"/>
                <a:sym typeface="Open Sans"/>
              </a:rPr>
              <a:t>The format of your submission file is wrong.</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rPr lang="en" sz="1600">
                <a:solidFill>
                  <a:schemeClr val="dk2"/>
                </a:solidFill>
                <a:latin typeface="Open Sans"/>
                <a:ea typeface="Open Sans"/>
                <a:cs typeface="Open Sans"/>
                <a:sym typeface="Open Sans"/>
              </a:rPr>
              <a:t>Please check the format of your submission file. ❌</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2"/>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54"/>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Download Results</a:t>
            </a:r>
            <a:endParaRPr sz="4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3" name="Google Shape;633;p55"/>
          <p:cNvPicPr preferRelativeResize="0"/>
          <p:nvPr/>
        </p:nvPicPr>
        <p:blipFill rotWithShape="1">
          <a:blip r:embed="rId3">
            <a:alphaModFix/>
          </a:blip>
          <a:srcRect b="2308" l="0" r="0" t="12207"/>
          <a:stretch/>
        </p:blipFill>
        <p:spPr>
          <a:xfrm>
            <a:off x="488175" y="630125"/>
            <a:ext cx="8167651" cy="3927226"/>
          </a:xfrm>
          <a:prstGeom prst="rect">
            <a:avLst/>
          </a:prstGeom>
          <a:noFill/>
          <a:ln>
            <a:noFill/>
          </a:ln>
        </p:spPr>
      </p:pic>
      <p:sp>
        <p:nvSpPr>
          <p:cNvPr id="634" name="Google Shape;634;p55"/>
          <p:cNvSpPr/>
          <p:nvPr/>
        </p:nvSpPr>
        <p:spPr>
          <a:xfrm>
            <a:off x="1787777" y="1487350"/>
            <a:ext cx="153900" cy="1392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5" name="Google Shape;635;p55"/>
          <p:cNvSpPr txBox="1"/>
          <p:nvPr/>
        </p:nvSpPr>
        <p:spPr>
          <a:xfrm>
            <a:off x="1042570" y="162654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69138"/>
                </a:solidFill>
                <a:latin typeface="Open Sans"/>
                <a:ea typeface="Open Sans"/>
                <a:cs typeface="Open Sans"/>
                <a:sym typeface="Open Sans"/>
              </a:rPr>
              <a:t>1. Click.</a:t>
            </a:r>
            <a:endParaRPr b="1" sz="1800">
              <a:solidFill>
                <a:srgbClr val="E69138"/>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1" name="Google Shape;641;p56"/>
          <p:cNvPicPr preferRelativeResize="0"/>
          <p:nvPr/>
        </p:nvPicPr>
        <p:blipFill>
          <a:blip r:embed="rId3">
            <a:alphaModFix/>
          </a:blip>
          <a:stretch>
            <a:fillRect/>
          </a:stretch>
        </p:blipFill>
        <p:spPr>
          <a:xfrm>
            <a:off x="152400" y="338575"/>
            <a:ext cx="8839204" cy="4324650"/>
          </a:xfrm>
          <a:prstGeom prst="rect">
            <a:avLst/>
          </a:prstGeom>
          <a:noFill/>
          <a:ln>
            <a:noFill/>
          </a:ln>
        </p:spPr>
      </p:pic>
      <p:sp>
        <p:nvSpPr>
          <p:cNvPr id="642" name="Google Shape;642;p56"/>
          <p:cNvSpPr/>
          <p:nvPr/>
        </p:nvSpPr>
        <p:spPr>
          <a:xfrm>
            <a:off x="1831742" y="1590325"/>
            <a:ext cx="402900" cy="336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3" name="Google Shape;643;p56"/>
          <p:cNvSpPr txBox="1"/>
          <p:nvPr/>
        </p:nvSpPr>
        <p:spPr>
          <a:xfrm>
            <a:off x="2220570" y="1539020"/>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69138"/>
                </a:solidFill>
                <a:latin typeface="Open Sans"/>
                <a:ea typeface="Open Sans"/>
                <a:cs typeface="Open Sans"/>
                <a:sym typeface="Open Sans"/>
              </a:rPr>
              <a:t>2</a:t>
            </a:r>
            <a:r>
              <a:rPr b="1" lang="en" sz="1800">
                <a:solidFill>
                  <a:srgbClr val="E69138"/>
                </a:solidFill>
                <a:latin typeface="Open Sans"/>
                <a:ea typeface="Open Sans"/>
                <a:cs typeface="Open Sans"/>
                <a:sym typeface="Open Sans"/>
              </a:rPr>
              <a:t>. Click.</a:t>
            </a:r>
            <a:endParaRPr b="1" sz="1800">
              <a:solidFill>
                <a:srgbClr val="E69138"/>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57"/>
          <p:cNvPicPr preferRelativeResize="0"/>
          <p:nvPr/>
        </p:nvPicPr>
        <p:blipFill>
          <a:blip r:embed="rId3">
            <a:alphaModFix/>
          </a:blip>
          <a:stretch>
            <a:fillRect/>
          </a:stretch>
        </p:blipFill>
        <p:spPr>
          <a:xfrm>
            <a:off x="1357613" y="3080527"/>
            <a:ext cx="7297976" cy="1937300"/>
          </a:xfrm>
          <a:prstGeom prst="rect">
            <a:avLst/>
          </a:prstGeom>
          <a:noFill/>
          <a:ln>
            <a:noFill/>
          </a:ln>
        </p:spPr>
      </p:pic>
      <p:pic>
        <p:nvPicPr>
          <p:cNvPr id="650" name="Google Shape;650;p57"/>
          <p:cNvPicPr preferRelativeResize="0"/>
          <p:nvPr/>
        </p:nvPicPr>
        <p:blipFill>
          <a:blip r:embed="rId4">
            <a:alphaModFix/>
          </a:blip>
          <a:stretch>
            <a:fillRect/>
          </a:stretch>
        </p:blipFill>
        <p:spPr>
          <a:xfrm>
            <a:off x="783775" y="323416"/>
            <a:ext cx="1596275" cy="1316634"/>
          </a:xfrm>
          <a:prstGeom prst="rect">
            <a:avLst/>
          </a:prstGeom>
          <a:noFill/>
          <a:ln>
            <a:noFill/>
          </a:ln>
        </p:spPr>
      </p:pic>
      <p:sp>
        <p:nvSpPr>
          <p:cNvPr id="651" name="Google Shape;651;p57"/>
          <p:cNvSpPr txBox="1"/>
          <p:nvPr/>
        </p:nvSpPr>
        <p:spPr>
          <a:xfrm>
            <a:off x="475025" y="1749950"/>
            <a:ext cx="42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Open Sans"/>
                <a:ea typeface="Open Sans"/>
                <a:cs typeface="Open Sans"/>
                <a:sym typeface="Open Sans"/>
              </a:rPr>
              <a:t>Your downloaded file.</a:t>
            </a:r>
            <a:endParaRPr b="1" sz="1600">
              <a:solidFill>
                <a:schemeClr val="dk2"/>
              </a:solidFill>
              <a:latin typeface="Open Sans"/>
              <a:ea typeface="Open Sans"/>
              <a:cs typeface="Open Sans"/>
              <a:sym typeface="Open Sans"/>
            </a:endParaRPr>
          </a:p>
        </p:txBody>
      </p:sp>
      <p:sp>
        <p:nvSpPr>
          <p:cNvPr id="652" name="Google Shape;652;p57"/>
          <p:cNvSpPr txBox="1"/>
          <p:nvPr/>
        </p:nvSpPr>
        <p:spPr>
          <a:xfrm>
            <a:off x="3231300" y="1390950"/>
            <a:ext cx="591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69138"/>
                </a:solidFill>
                <a:latin typeface="Open Sans"/>
                <a:ea typeface="Open Sans"/>
                <a:cs typeface="Open Sans"/>
                <a:sym typeface="Open Sans"/>
              </a:rPr>
              <a:t>3-1. Open it and copy the contents inside to get your summary results.</a:t>
            </a:r>
            <a:endParaRPr b="1" sz="1800">
              <a:solidFill>
                <a:srgbClr val="E69138"/>
              </a:solidFill>
              <a:latin typeface="Open Sans"/>
              <a:ea typeface="Open Sans"/>
              <a:cs typeface="Open Sans"/>
              <a:sym typeface="Open Sans"/>
            </a:endParaRPr>
          </a:p>
        </p:txBody>
      </p:sp>
      <p:cxnSp>
        <p:nvCxnSpPr>
          <p:cNvPr id="653" name="Google Shape;653;p57"/>
          <p:cNvCxnSpPr>
            <a:stCxn id="650" idx="3"/>
          </p:cNvCxnSpPr>
          <p:nvPr/>
        </p:nvCxnSpPr>
        <p:spPr>
          <a:xfrm>
            <a:off x="2380050" y="981733"/>
            <a:ext cx="1430100" cy="200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9" name="Google Shape;659;p58"/>
          <p:cNvPicPr preferRelativeResize="0"/>
          <p:nvPr/>
        </p:nvPicPr>
        <p:blipFill>
          <a:blip r:embed="rId3">
            <a:alphaModFix/>
          </a:blip>
          <a:stretch>
            <a:fillRect/>
          </a:stretch>
        </p:blipFill>
        <p:spPr>
          <a:xfrm>
            <a:off x="398600" y="599875"/>
            <a:ext cx="8346798" cy="4063351"/>
          </a:xfrm>
          <a:prstGeom prst="rect">
            <a:avLst/>
          </a:prstGeom>
          <a:noFill/>
          <a:ln>
            <a:noFill/>
          </a:ln>
        </p:spPr>
      </p:pic>
      <p:sp>
        <p:nvSpPr>
          <p:cNvPr id="660" name="Google Shape;660;p58"/>
          <p:cNvSpPr txBox="1"/>
          <p:nvPr/>
        </p:nvSpPr>
        <p:spPr>
          <a:xfrm>
            <a:off x="732700" y="2262100"/>
            <a:ext cx="746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69138"/>
                </a:solidFill>
                <a:highlight>
                  <a:srgbClr val="FFFFFF"/>
                </a:highlight>
                <a:latin typeface="Ubuntu"/>
                <a:ea typeface="Ubuntu"/>
                <a:cs typeface="Ubuntu"/>
                <a:sym typeface="Ubuntu"/>
              </a:rPr>
              <a:t>3-2. Alternatively, double-click the file in Colab to open it, then copy the contents inside for your summary results.</a:t>
            </a:r>
            <a:endParaRPr b="1" sz="1800">
              <a:solidFill>
                <a:srgbClr val="E69138"/>
              </a:solidFill>
              <a:highlight>
                <a:srgbClr val="FFFFFF"/>
              </a:highlight>
              <a:latin typeface="Open Sans"/>
              <a:ea typeface="Open Sans"/>
              <a:cs typeface="Open Sans"/>
              <a:sym typeface="Open Sans"/>
            </a:endParaRPr>
          </a:p>
        </p:txBody>
      </p:sp>
      <p:sp>
        <p:nvSpPr>
          <p:cNvPr id="661" name="Google Shape;661;p58"/>
          <p:cNvSpPr/>
          <p:nvPr/>
        </p:nvSpPr>
        <p:spPr>
          <a:xfrm>
            <a:off x="732700" y="1831725"/>
            <a:ext cx="2139300" cy="256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59"/>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Grading Policy &amp; Criteria</a:t>
            </a:r>
            <a:endParaRPr sz="4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Grading — Policy</a:t>
            </a:r>
            <a:endParaRPr/>
          </a:p>
        </p:txBody>
      </p:sp>
      <p:sp>
        <p:nvSpPr>
          <p:cNvPr id="673" name="Google Shape;673;p6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t>
            </a:r>
            <a:r>
              <a:rPr lang="en"/>
              <a:t>Model Version: </a:t>
            </a:r>
            <a:r>
              <a:rPr b="1" lang="en"/>
              <a:t>GPT-4-Turbo-8k</a:t>
            </a:r>
            <a:endParaRPr b="1"/>
          </a:p>
          <a:p>
            <a:pPr indent="0" lvl="0" marL="0" rtl="0" algn="just">
              <a:spcBef>
                <a:spcPts val="1200"/>
              </a:spcBef>
              <a:spcAft>
                <a:spcPts val="0"/>
              </a:spcAft>
              <a:buNone/>
            </a:pPr>
            <a:r>
              <a:rPr lang="en"/>
              <a:t>(2) Conversation Style: Neutral (temperature = 0.5)</a:t>
            </a:r>
            <a:endParaRPr/>
          </a:p>
          <a:p>
            <a:pPr indent="0" lvl="0" marL="0" rtl="0" algn="just">
              <a:spcBef>
                <a:spcPts val="1200"/>
              </a:spcBef>
              <a:spcAft>
                <a:spcPts val="0"/>
              </a:spcAft>
              <a:buNone/>
            </a:pPr>
            <a:r>
              <a:rPr lang="en"/>
              <a:t>(3) Evaluation Prompt Release: </a:t>
            </a:r>
            <a:endParaRPr/>
          </a:p>
          <a:p>
            <a:pPr indent="0" lvl="0" marL="0" rtl="0" algn="just">
              <a:spcBef>
                <a:spcPts val="1200"/>
              </a:spcBef>
              <a:spcAft>
                <a:spcPts val="1200"/>
              </a:spcAft>
              <a:buNone/>
            </a:pPr>
            <a:r>
              <a:rPr lang="en"/>
              <a:t>https://colab.research.google.com/drive/1NNgAkc3SLl-NRh2Q11NyU4pf-OqaDGNy?usp=sharing</a:t>
            </a:r>
            <a:endParaRPr/>
          </a:p>
        </p:txBody>
      </p:sp>
      <p:sp>
        <p:nvSpPr>
          <p:cNvPr id="674" name="Google Shape;6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Grading Criteria</a:t>
            </a:r>
            <a:endParaRPr/>
          </a:p>
        </p:txBody>
      </p:sp>
      <p:sp>
        <p:nvSpPr>
          <p:cNvPr id="680" name="Google Shape;68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1" name="Google Shape;681;p61"/>
          <p:cNvPicPr preferRelativeResize="0"/>
          <p:nvPr/>
        </p:nvPicPr>
        <p:blipFill>
          <a:blip r:embed="rId3">
            <a:alphaModFix/>
          </a:blip>
          <a:stretch>
            <a:fillRect/>
          </a:stretch>
        </p:blipFill>
        <p:spPr>
          <a:xfrm>
            <a:off x="415130" y="1638275"/>
            <a:ext cx="8226751" cy="2171275"/>
          </a:xfrm>
          <a:prstGeom prst="rect">
            <a:avLst/>
          </a:prstGeom>
          <a:noFill/>
          <a:ln>
            <a:noFill/>
          </a:ln>
        </p:spPr>
      </p:pic>
      <p:sp>
        <p:nvSpPr>
          <p:cNvPr id="682" name="Google Shape;682;p61"/>
          <p:cNvSpPr txBox="1"/>
          <p:nvPr/>
        </p:nvSpPr>
        <p:spPr>
          <a:xfrm>
            <a:off x="2048125" y="4386850"/>
            <a:ext cx="69525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2"/>
                </a:solidFill>
                <a:latin typeface="Open Sans"/>
                <a:ea typeface="Open Sans"/>
                <a:cs typeface="Open Sans"/>
                <a:sym typeface="Open Sans"/>
              </a:rPr>
              <a:t>Reference: MeetingBank: A Benchmark Dataset for Meeting Summarization </a:t>
            </a:r>
            <a:r>
              <a:rPr lang="en" u="sng">
                <a:solidFill>
                  <a:schemeClr val="hlink"/>
                </a:solidFill>
                <a:latin typeface="Open Sans"/>
                <a:ea typeface="Open Sans"/>
                <a:cs typeface="Open Sans"/>
                <a:sym typeface="Open Sans"/>
                <a:hlinkClick r:id="rId4"/>
              </a:rPr>
              <a:t>https://arxiv.org/abs/2305.17529</a:t>
            </a:r>
            <a:r>
              <a:rPr lang="en">
                <a:solidFill>
                  <a:schemeClr val="dk2"/>
                </a:solidFill>
                <a:latin typeface="Open Sans"/>
                <a:ea typeface="Open Sans"/>
                <a:cs typeface="Open Sans"/>
                <a:sym typeface="Open Sans"/>
              </a:rPr>
              <a:t> </a:t>
            </a:r>
            <a:endParaRPr>
              <a:solidFill>
                <a:schemeClr val="dk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 Introduction</a:t>
            </a:r>
            <a:endParaRPr/>
          </a:p>
        </p:txBody>
      </p:sp>
      <p:pic>
        <p:nvPicPr>
          <p:cNvPr id="94" name="Google Shape;94;p17"/>
          <p:cNvPicPr preferRelativeResize="0"/>
          <p:nvPr/>
        </p:nvPicPr>
        <p:blipFill>
          <a:blip r:embed="rId3">
            <a:alphaModFix/>
          </a:blip>
          <a:stretch>
            <a:fillRect/>
          </a:stretch>
        </p:blipFill>
        <p:spPr>
          <a:xfrm>
            <a:off x="344584" y="3060295"/>
            <a:ext cx="1390426" cy="1042826"/>
          </a:xfrm>
          <a:prstGeom prst="rect">
            <a:avLst/>
          </a:prstGeom>
          <a:noFill/>
          <a:ln>
            <a:noFill/>
          </a:ln>
        </p:spPr>
      </p:pic>
      <p:pic>
        <p:nvPicPr>
          <p:cNvPr id="95" name="Google Shape;95;p17"/>
          <p:cNvPicPr preferRelativeResize="0"/>
          <p:nvPr/>
        </p:nvPicPr>
        <p:blipFill>
          <a:blip r:embed="rId4">
            <a:alphaModFix/>
          </a:blip>
          <a:stretch>
            <a:fillRect/>
          </a:stretch>
        </p:blipFill>
        <p:spPr>
          <a:xfrm>
            <a:off x="2665769" y="3029119"/>
            <a:ext cx="1390424" cy="1042857"/>
          </a:xfrm>
          <a:prstGeom prst="rect">
            <a:avLst/>
          </a:prstGeom>
          <a:noFill/>
          <a:ln>
            <a:noFill/>
          </a:ln>
        </p:spPr>
      </p:pic>
      <p:sp>
        <p:nvSpPr>
          <p:cNvPr id="96" name="Google Shape;96;p17"/>
          <p:cNvSpPr txBox="1"/>
          <p:nvPr/>
        </p:nvSpPr>
        <p:spPr>
          <a:xfrm>
            <a:off x="1973042" y="3060295"/>
            <a:ext cx="77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95959"/>
                </a:solidFill>
                <a:latin typeface="Lato"/>
                <a:ea typeface="Lato"/>
                <a:cs typeface="Lato"/>
                <a:sym typeface="Lato"/>
              </a:rPr>
              <a:t>ASR</a:t>
            </a:r>
            <a:endParaRPr b="1" sz="2000">
              <a:solidFill>
                <a:srgbClr val="595959"/>
              </a:solidFill>
              <a:latin typeface="Lato"/>
              <a:ea typeface="Lato"/>
              <a:cs typeface="Lato"/>
              <a:sym typeface="Lato"/>
            </a:endParaRPr>
          </a:p>
        </p:txBody>
      </p:sp>
      <p:sp>
        <p:nvSpPr>
          <p:cNvPr id="97" name="Google Shape;97;p17"/>
          <p:cNvSpPr txBox="1"/>
          <p:nvPr/>
        </p:nvSpPr>
        <p:spPr>
          <a:xfrm>
            <a:off x="270570" y="4137932"/>
            <a:ext cx="164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Open Sans"/>
                <a:ea typeface="Open Sans"/>
                <a:cs typeface="Open Sans"/>
                <a:sym typeface="Open Sans"/>
              </a:rPr>
              <a:t>Lecture Video</a:t>
            </a:r>
            <a:endParaRPr b="1" sz="1600">
              <a:solidFill>
                <a:srgbClr val="595959"/>
              </a:solidFill>
              <a:latin typeface="Open Sans"/>
              <a:ea typeface="Open Sans"/>
              <a:cs typeface="Open Sans"/>
              <a:sym typeface="Open Sans"/>
            </a:endParaRPr>
          </a:p>
        </p:txBody>
      </p:sp>
      <p:sp>
        <p:nvSpPr>
          <p:cNvPr id="98" name="Google Shape;98;p17"/>
          <p:cNvSpPr txBox="1"/>
          <p:nvPr/>
        </p:nvSpPr>
        <p:spPr>
          <a:xfrm>
            <a:off x="2337000" y="4137925"/>
            <a:ext cx="215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Open Sans"/>
                <a:ea typeface="Open Sans"/>
                <a:cs typeface="Open Sans"/>
                <a:sym typeface="Open Sans"/>
              </a:rPr>
              <a:t>Text  Transcription</a:t>
            </a:r>
            <a:endParaRPr b="1" sz="1600">
              <a:solidFill>
                <a:srgbClr val="595959"/>
              </a:solidFill>
              <a:latin typeface="Open Sans"/>
              <a:ea typeface="Open Sans"/>
              <a:cs typeface="Open Sans"/>
              <a:sym typeface="Open Sans"/>
            </a:endParaRPr>
          </a:p>
        </p:txBody>
      </p:sp>
      <p:cxnSp>
        <p:nvCxnSpPr>
          <p:cNvPr id="99" name="Google Shape;99;p17"/>
          <p:cNvCxnSpPr>
            <a:endCxn id="100" idx="1"/>
          </p:cNvCxnSpPr>
          <p:nvPr/>
        </p:nvCxnSpPr>
        <p:spPr>
          <a:xfrm>
            <a:off x="3895329" y="3569086"/>
            <a:ext cx="2823000" cy="0"/>
          </a:xfrm>
          <a:prstGeom prst="straightConnector1">
            <a:avLst/>
          </a:prstGeom>
          <a:noFill/>
          <a:ln cap="flat" cmpd="sng" w="19050">
            <a:solidFill>
              <a:srgbClr val="595959"/>
            </a:solidFill>
            <a:prstDash val="solid"/>
            <a:round/>
            <a:headEnd len="med" w="med" type="none"/>
            <a:tailEnd len="med" w="med" type="triangle"/>
          </a:ln>
        </p:spPr>
      </p:cxnSp>
      <p:cxnSp>
        <p:nvCxnSpPr>
          <p:cNvPr id="101" name="Google Shape;101;p17"/>
          <p:cNvCxnSpPr/>
          <p:nvPr/>
        </p:nvCxnSpPr>
        <p:spPr>
          <a:xfrm>
            <a:off x="1928038" y="3573470"/>
            <a:ext cx="861600" cy="0"/>
          </a:xfrm>
          <a:prstGeom prst="straightConnector1">
            <a:avLst/>
          </a:prstGeom>
          <a:noFill/>
          <a:ln cap="flat" cmpd="sng" w="19050">
            <a:solidFill>
              <a:srgbClr val="595959"/>
            </a:solidFill>
            <a:prstDash val="solid"/>
            <a:round/>
            <a:headEnd len="med" w="med" type="none"/>
            <a:tailEnd len="med" w="med" type="triangle"/>
          </a:ln>
        </p:spPr>
      </p:cxnSp>
      <p:sp>
        <p:nvSpPr>
          <p:cNvPr id="102" name="Google Shape;102;p17"/>
          <p:cNvSpPr txBox="1"/>
          <p:nvPr/>
        </p:nvSpPr>
        <p:spPr>
          <a:xfrm>
            <a:off x="4893187" y="4336694"/>
            <a:ext cx="7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Open Sans"/>
                <a:ea typeface="Open Sans"/>
                <a:cs typeface="Open Sans"/>
                <a:sym typeface="Open Sans"/>
              </a:rPr>
              <a:t>LLMs</a:t>
            </a:r>
            <a:endParaRPr b="1" sz="1600">
              <a:solidFill>
                <a:srgbClr val="595959"/>
              </a:solidFill>
              <a:latin typeface="Open Sans"/>
              <a:ea typeface="Open Sans"/>
              <a:cs typeface="Open Sans"/>
              <a:sym typeface="Open Sans"/>
            </a:endParaRPr>
          </a:p>
        </p:txBody>
      </p:sp>
      <p:pic>
        <p:nvPicPr>
          <p:cNvPr id="100" name="Google Shape;100;p17"/>
          <p:cNvPicPr preferRelativeResize="0"/>
          <p:nvPr/>
        </p:nvPicPr>
        <p:blipFill>
          <a:blip r:embed="rId4">
            <a:alphaModFix/>
          </a:blip>
          <a:stretch>
            <a:fillRect/>
          </a:stretch>
        </p:blipFill>
        <p:spPr>
          <a:xfrm>
            <a:off x="6718329" y="3047657"/>
            <a:ext cx="1390424" cy="1042857"/>
          </a:xfrm>
          <a:prstGeom prst="rect">
            <a:avLst/>
          </a:prstGeom>
          <a:noFill/>
          <a:ln>
            <a:noFill/>
          </a:ln>
        </p:spPr>
      </p:pic>
      <p:sp>
        <p:nvSpPr>
          <p:cNvPr id="103" name="Google Shape;103;p17"/>
          <p:cNvSpPr txBox="1"/>
          <p:nvPr/>
        </p:nvSpPr>
        <p:spPr>
          <a:xfrm>
            <a:off x="6718304" y="4137932"/>
            <a:ext cx="196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Open Sans"/>
                <a:ea typeface="Open Sans"/>
                <a:cs typeface="Open Sans"/>
                <a:sym typeface="Open Sans"/>
              </a:rPr>
              <a:t>Text Summary</a:t>
            </a:r>
            <a:endParaRPr b="1" sz="1600">
              <a:solidFill>
                <a:srgbClr val="595959"/>
              </a:solidFill>
              <a:latin typeface="Open Sans"/>
              <a:ea typeface="Open Sans"/>
              <a:cs typeface="Open Sans"/>
              <a:sym typeface="Open Sans"/>
            </a:endParaRPr>
          </a:p>
        </p:txBody>
      </p:sp>
      <p:pic>
        <p:nvPicPr>
          <p:cNvPr id="104" name="Google Shape;104;p17"/>
          <p:cNvPicPr preferRelativeResize="0"/>
          <p:nvPr/>
        </p:nvPicPr>
        <p:blipFill>
          <a:blip r:embed="rId5">
            <a:alphaModFix/>
          </a:blip>
          <a:stretch>
            <a:fillRect/>
          </a:stretch>
        </p:blipFill>
        <p:spPr>
          <a:xfrm>
            <a:off x="7079229" y="2917882"/>
            <a:ext cx="1533300" cy="1149975"/>
          </a:xfrm>
          <a:prstGeom prst="rect">
            <a:avLst/>
          </a:prstGeom>
          <a:noFill/>
          <a:ln>
            <a:noFill/>
          </a:ln>
        </p:spPr>
      </p:pic>
      <p:pic>
        <p:nvPicPr>
          <p:cNvPr id="105" name="Google Shape;105;p17"/>
          <p:cNvPicPr preferRelativeResize="0"/>
          <p:nvPr/>
        </p:nvPicPr>
        <p:blipFill>
          <a:blip r:embed="rId6">
            <a:alphaModFix/>
          </a:blip>
          <a:stretch>
            <a:fillRect/>
          </a:stretch>
        </p:blipFill>
        <p:spPr>
          <a:xfrm>
            <a:off x="4809800" y="3580087"/>
            <a:ext cx="861600" cy="861600"/>
          </a:xfrm>
          <a:prstGeom prst="rect">
            <a:avLst/>
          </a:prstGeom>
          <a:noFill/>
          <a:ln>
            <a:noFill/>
          </a:ln>
        </p:spPr>
      </p:pic>
      <p:sp>
        <p:nvSpPr>
          <p:cNvPr id="106" name="Google Shape;106;p17"/>
          <p:cNvSpPr txBox="1"/>
          <p:nvPr/>
        </p:nvSpPr>
        <p:spPr>
          <a:xfrm>
            <a:off x="1871350" y="3640150"/>
            <a:ext cx="97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595959"/>
                </a:solidFill>
                <a:latin typeface="Lato"/>
                <a:ea typeface="Lato"/>
                <a:cs typeface="Lato"/>
                <a:sym typeface="Lato"/>
              </a:rPr>
              <a:t>Whisper</a:t>
            </a:r>
            <a:endParaRPr b="1" sz="1600">
              <a:solidFill>
                <a:srgbClr val="595959"/>
              </a:solidFill>
              <a:latin typeface="Lato"/>
              <a:ea typeface="Lato"/>
              <a:cs typeface="Lato"/>
              <a:sym typeface="Lato"/>
            </a:endParaRPr>
          </a:p>
        </p:txBody>
      </p:sp>
      <p:sp>
        <p:nvSpPr>
          <p:cNvPr id="107" name="Google Shape;107;p17"/>
          <p:cNvSpPr txBox="1"/>
          <p:nvPr/>
        </p:nvSpPr>
        <p:spPr>
          <a:xfrm>
            <a:off x="4271086" y="3060300"/>
            <a:ext cx="207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95959"/>
                </a:solidFill>
                <a:latin typeface="Lato"/>
                <a:ea typeface="Lato"/>
                <a:cs typeface="Lato"/>
                <a:sym typeface="Lato"/>
              </a:rPr>
              <a:t>Summarization</a:t>
            </a:r>
            <a:endParaRPr b="1" sz="2000">
              <a:solidFill>
                <a:srgbClr val="595959"/>
              </a:solidFill>
              <a:latin typeface="Lato"/>
              <a:ea typeface="Lato"/>
              <a:cs typeface="Lato"/>
              <a:sym typeface="Lato"/>
            </a:endParaRPr>
          </a:p>
        </p:txBody>
      </p:sp>
      <p:sp>
        <p:nvSpPr>
          <p:cNvPr id="108" name="Google Shape;10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17"/>
          <p:cNvSpPr txBox="1"/>
          <p:nvPr>
            <p:ph idx="1" type="body"/>
          </p:nvPr>
        </p:nvSpPr>
        <p:spPr>
          <a:xfrm>
            <a:off x="464100" y="14187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Task: Quick summary of a lecture video.</a:t>
            </a:r>
            <a:endParaRPr/>
          </a:p>
          <a:p>
            <a:pPr indent="0" lvl="0" marL="0" rtl="0" algn="just">
              <a:spcBef>
                <a:spcPts val="1200"/>
              </a:spcBef>
              <a:spcAft>
                <a:spcPts val="1200"/>
              </a:spcAft>
              <a:buNone/>
            </a:pPr>
            <a:r>
              <a:rPr lang="en"/>
              <a:t>(2) Given a lecture video, first obtain the transcription using </a:t>
            </a:r>
            <a:r>
              <a:rPr b="1" lang="en"/>
              <a:t>automatic speech recognition</a:t>
            </a:r>
            <a:r>
              <a:rPr lang="en"/>
              <a:t> (ASR), then summarize this transcription using large language models (LLMs).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a:t>In homework 9, you can use</a:t>
            </a:r>
            <a:r>
              <a:rPr lang="en"/>
              <a:t> the below evaluation assistant:</a:t>
            </a:r>
            <a:endParaRPr b="1"/>
          </a:p>
          <a:p>
            <a:pPr indent="-342900" lvl="0" marL="457200" rtl="0" algn="just">
              <a:lnSpc>
                <a:spcPct val="150000"/>
              </a:lnSpc>
              <a:spcBef>
                <a:spcPts val="1200"/>
              </a:spcBef>
              <a:spcAft>
                <a:spcPts val="0"/>
              </a:spcAft>
              <a:buSzPts val="1800"/>
              <a:buChar char="●"/>
            </a:pPr>
            <a:r>
              <a:rPr b="1" lang="en"/>
              <a:t>GenAI Homework9 Assistant Ver2</a:t>
            </a:r>
            <a:endParaRPr b="1"/>
          </a:p>
          <a:p>
            <a:pPr indent="0" lvl="0" marL="0" rtl="0" algn="just">
              <a:lnSpc>
                <a:spcPct val="150000"/>
              </a:lnSpc>
              <a:spcBef>
                <a:spcPts val="1200"/>
              </a:spcBef>
              <a:spcAft>
                <a:spcPts val="0"/>
              </a:spcAft>
              <a:buNone/>
            </a:pPr>
            <a:r>
              <a:rPr lang="en" sz="1600"/>
              <a:t>Please utilize the appropriate assistant to evaluate your essays. Otherwise, your evaluation results will be deemed </a:t>
            </a:r>
            <a:r>
              <a:rPr b="1" lang="en" sz="1600"/>
              <a:t>invalid and you will not receive any score</a:t>
            </a:r>
            <a:r>
              <a:rPr lang="en" sz="1600"/>
              <a:t>. </a:t>
            </a:r>
            <a:endParaRPr sz="1600"/>
          </a:p>
          <a:p>
            <a:pPr indent="0" lvl="0" marL="0" rtl="0" algn="just">
              <a:lnSpc>
                <a:spcPct val="150000"/>
              </a:lnSpc>
              <a:spcBef>
                <a:spcPts val="0"/>
              </a:spcBef>
              <a:spcAft>
                <a:spcPts val="0"/>
              </a:spcAft>
              <a:buNone/>
            </a:pPr>
            <a:r>
              <a:rPr b="1" lang="en" sz="1700"/>
              <a:t>* 原本 `GenAI Homwework9 Assistant` 已經下架，還沒下載的請用新的，已經下載的或是已經繳交作業的可以仍然用舊的。</a:t>
            </a:r>
            <a:endParaRPr b="1" sz="1700"/>
          </a:p>
        </p:txBody>
      </p:sp>
      <p:sp>
        <p:nvSpPr>
          <p:cNvPr id="688" name="Google Shape;688;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Assistants (</a:t>
            </a:r>
            <a:r>
              <a:rPr lang="en"/>
              <a:t>1/2</a:t>
            </a:r>
            <a:r>
              <a:rPr lang="en"/>
              <a:t>)</a:t>
            </a:r>
            <a:endParaRPr/>
          </a:p>
        </p:txBody>
      </p:sp>
      <p:sp>
        <p:nvSpPr>
          <p:cNvPr id="689" name="Google Shape;68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50000"/>
              </a:lnSpc>
              <a:spcBef>
                <a:spcPts val="0"/>
              </a:spcBef>
              <a:spcAft>
                <a:spcPts val="0"/>
              </a:spcAft>
              <a:buNone/>
            </a:pPr>
            <a:r>
              <a:rPr lang="en"/>
              <a:t>When submitting your homework, you can choose to use either the new version (GenAI Homework9 Assistant Ver2) or the old (and deprecated) version (GenAI Homework9 Assistant) for grading.</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lang="en"/>
              <a:t>The difference between the two is that the new version's grading results are more </a:t>
            </a:r>
            <a:r>
              <a:rPr b="1" lang="en"/>
              <a:t>random</a:t>
            </a:r>
            <a:r>
              <a:rPr lang="en"/>
              <a:t>, which might make it easier for you to achieve your desired outcome through multiple attempts. For instance, you might get a format that meets the current requirements. Students interested in prompt hacking can also try using the new grading assistant.</a:t>
            </a:r>
            <a:endParaRPr/>
          </a:p>
        </p:txBody>
      </p:sp>
      <p:sp>
        <p:nvSpPr>
          <p:cNvPr id="695" name="Google Shape;695;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Assistants (2/2)</a:t>
            </a:r>
            <a:endParaRPr/>
          </a:p>
        </p:txBody>
      </p:sp>
      <p:sp>
        <p:nvSpPr>
          <p:cNvPr id="696" name="Google Shape;69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2" name="Google Shape;702;p64"/>
          <p:cNvPicPr preferRelativeResize="0"/>
          <p:nvPr/>
        </p:nvPicPr>
        <p:blipFill rotWithShape="1">
          <a:blip r:embed="rId3">
            <a:alphaModFix/>
          </a:blip>
          <a:srcRect b="0" l="0" r="0" t="11886"/>
          <a:stretch/>
        </p:blipFill>
        <p:spPr>
          <a:xfrm>
            <a:off x="571495" y="822950"/>
            <a:ext cx="7946976" cy="3840275"/>
          </a:xfrm>
          <a:prstGeom prst="rect">
            <a:avLst/>
          </a:prstGeom>
          <a:noFill/>
          <a:ln>
            <a:noFill/>
          </a:ln>
        </p:spPr>
      </p:pic>
      <p:sp>
        <p:nvSpPr>
          <p:cNvPr id="703" name="Google Shape;703;p64"/>
          <p:cNvSpPr/>
          <p:nvPr/>
        </p:nvSpPr>
        <p:spPr>
          <a:xfrm>
            <a:off x="556254" y="1108180"/>
            <a:ext cx="11019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4" name="Google Shape;704;p64"/>
          <p:cNvSpPr txBox="1"/>
          <p:nvPr/>
        </p:nvSpPr>
        <p:spPr>
          <a:xfrm>
            <a:off x="1650545" y="868670"/>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69138"/>
                </a:solidFill>
                <a:latin typeface="Open Sans"/>
                <a:ea typeface="Open Sans"/>
                <a:cs typeface="Open Sans"/>
                <a:sym typeface="Open Sans"/>
              </a:rPr>
              <a:t>1. Create a new chat</a:t>
            </a:r>
            <a:endParaRPr b="1" sz="1100">
              <a:solidFill>
                <a:srgbClr val="E69138"/>
              </a:solidFill>
              <a:latin typeface="Open Sans"/>
              <a:ea typeface="Open Sans"/>
              <a:cs typeface="Open Sans"/>
              <a:sym typeface="Open Sans"/>
            </a:endParaRPr>
          </a:p>
        </p:txBody>
      </p:sp>
      <p:sp>
        <p:nvSpPr>
          <p:cNvPr id="705" name="Google Shape;705;p64"/>
          <p:cNvSpPr txBox="1"/>
          <p:nvPr/>
        </p:nvSpPr>
        <p:spPr>
          <a:xfrm>
            <a:off x="5455495" y="868675"/>
            <a:ext cx="2172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69138"/>
                </a:solidFill>
                <a:latin typeface="Open Sans"/>
                <a:ea typeface="Open Sans"/>
                <a:cs typeface="Open Sans"/>
                <a:sym typeface="Open Sans"/>
              </a:rPr>
              <a:t>2. Check assistant store</a:t>
            </a:r>
            <a:endParaRPr b="1" sz="1100">
              <a:solidFill>
                <a:srgbClr val="E69138"/>
              </a:solidFill>
              <a:latin typeface="Open Sans"/>
              <a:ea typeface="Open Sans"/>
              <a:cs typeface="Open Sans"/>
              <a:sym typeface="Open Sans"/>
            </a:endParaRPr>
          </a:p>
        </p:txBody>
      </p:sp>
      <p:sp>
        <p:nvSpPr>
          <p:cNvPr id="706" name="Google Shape;706;p64"/>
          <p:cNvSpPr/>
          <p:nvPr/>
        </p:nvSpPr>
        <p:spPr>
          <a:xfrm>
            <a:off x="5455495" y="1205275"/>
            <a:ext cx="1178400" cy="528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2" name="Google Shape;712;p65"/>
          <p:cNvPicPr preferRelativeResize="0"/>
          <p:nvPr/>
        </p:nvPicPr>
        <p:blipFill rotWithShape="1">
          <a:blip r:embed="rId3">
            <a:alphaModFix/>
          </a:blip>
          <a:srcRect b="0" l="0" r="0" t="12234"/>
          <a:stretch/>
        </p:blipFill>
        <p:spPr>
          <a:xfrm>
            <a:off x="525463" y="906799"/>
            <a:ext cx="7946976" cy="3825025"/>
          </a:xfrm>
          <a:prstGeom prst="rect">
            <a:avLst/>
          </a:prstGeom>
          <a:noFill/>
          <a:ln>
            <a:noFill/>
          </a:ln>
        </p:spPr>
      </p:pic>
      <p:sp>
        <p:nvSpPr>
          <p:cNvPr id="713" name="Google Shape;713;p65"/>
          <p:cNvSpPr/>
          <p:nvPr/>
        </p:nvSpPr>
        <p:spPr>
          <a:xfrm>
            <a:off x="2846049" y="1668600"/>
            <a:ext cx="13908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4" name="Google Shape;714;p65"/>
          <p:cNvSpPr txBox="1"/>
          <p:nvPr/>
        </p:nvSpPr>
        <p:spPr>
          <a:xfrm>
            <a:off x="2729800" y="1372735"/>
            <a:ext cx="2712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69138"/>
                </a:solidFill>
                <a:latin typeface="Open Sans"/>
                <a:ea typeface="Open Sans"/>
                <a:cs typeface="Open Sans"/>
                <a:sym typeface="Open Sans"/>
              </a:rPr>
              <a:t>3. Search the name of the assistant</a:t>
            </a:r>
            <a:endParaRPr b="1" sz="1100">
              <a:solidFill>
                <a:srgbClr val="E69138"/>
              </a:solidFill>
              <a:latin typeface="Open Sans"/>
              <a:ea typeface="Open Sans"/>
              <a:cs typeface="Open Sans"/>
              <a:sym typeface="Open Sans"/>
            </a:endParaRPr>
          </a:p>
        </p:txBody>
      </p:sp>
      <p:sp>
        <p:nvSpPr>
          <p:cNvPr id="715" name="Google Shape;715;p65"/>
          <p:cNvSpPr txBox="1"/>
          <p:nvPr/>
        </p:nvSpPr>
        <p:spPr>
          <a:xfrm>
            <a:off x="2747035" y="2192193"/>
            <a:ext cx="22332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69138"/>
                </a:solidFill>
                <a:latin typeface="Open Sans"/>
                <a:ea typeface="Open Sans"/>
                <a:cs typeface="Open Sans"/>
                <a:sym typeface="Open Sans"/>
              </a:rPr>
              <a:t>4. Click your target assistant</a:t>
            </a:r>
            <a:endParaRPr b="1" sz="1100">
              <a:solidFill>
                <a:srgbClr val="E69138"/>
              </a:solidFill>
              <a:latin typeface="Open Sans"/>
              <a:ea typeface="Open Sans"/>
              <a:cs typeface="Open Sans"/>
              <a:sym typeface="Open Sans"/>
            </a:endParaRPr>
          </a:p>
        </p:txBody>
      </p:sp>
      <p:sp>
        <p:nvSpPr>
          <p:cNvPr id="716" name="Google Shape;716;p65"/>
          <p:cNvSpPr/>
          <p:nvPr/>
        </p:nvSpPr>
        <p:spPr>
          <a:xfrm>
            <a:off x="2602250" y="2530425"/>
            <a:ext cx="3844200" cy="746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66"/>
          <p:cNvPicPr preferRelativeResize="0"/>
          <p:nvPr/>
        </p:nvPicPr>
        <p:blipFill rotWithShape="1">
          <a:blip r:embed="rId3">
            <a:alphaModFix/>
          </a:blip>
          <a:srcRect b="0" l="0" r="0" t="12411"/>
          <a:stretch/>
        </p:blipFill>
        <p:spPr>
          <a:xfrm>
            <a:off x="525475" y="845824"/>
            <a:ext cx="7946976" cy="3817399"/>
          </a:xfrm>
          <a:prstGeom prst="rect">
            <a:avLst/>
          </a:prstGeom>
          <a:noFill/>
          <a:ln>
            <a:noFill/>
          </a:ln>
        </p:spPr>
      </p:pic>
      <p:sp>
        <p:nvSpPr>
          <p:cNvPr id="723" name="Google Shape;723;p66"/>
          <p:cNvSpPr txBox="1"/>
          <p:nvPr/>
        </p:nvSpPr>
        <p:spPr>
          <a:xfrm>
            <a:off x="5827975" y="1579000"/>
            <a:ext cx="8208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69138"/>
                </a:solidFill>
                <a:latin typeface="Open Sans"/>
                <a:ea typeface="Open Sans"/>
                <a:cs typeface="Open Sans"/>
                <a:sym typeface="Open Sans"/>
              </a:rPr>
              <a:t>5. Install</a:t>
            </a:r>
            <a:endParaRPr b="1" sz="1100">
              <a:solidFill>
                <a:srgbClr val="E69138"/>
              </a:solidFill>
              <a:latin typeface="Open Sans"/>
              <a:ea typeface="Open Sans"/>
              <a:cs typeface="Open Sans"/>
              <a:sym typeface="Open Sans"/>
            </a:endParaRPr>
          </a:p>
        </p:txBody>
      </p:sp>
      <p:sp>
        <p:nvSpPr>
          <p:cNvPr id="724" name="Google Shape;724;p66"/>
          <p:cNvSpPr/>
          <p:nvPr/>
        </p:nvSpPr>
        <p:spPr>
          <a:xfrm>
            <a:off x="5932220" y="1979915"/>
            <a:ext cx="6123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Guideline</a:t>
            </a:r>
            <a:endParaRPr/>
          </a:p>
        </p:txBody>
      </p:sp>
      <p:sp>
        <p:nvSpPr>
          <p:cNvPr id="730" name="Google Shape;730;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You can refer to GenAI HW3 (</a:t>
            </a:r>
            <a:r>
              <a:rPr lang="en" u="sng">
                <a:solidFill>
                  <a:schemeClr val="hlink"/>
                </a:solidFill>
                <a:hlinkClick r:id="rId3"/>
              </a:rPr>
              <a:t>Link</a:t>
            </a:r>
            <a:r>
              <a:rPr lang="en"/>
              <a:t>) for ChatGPT and Gemini API.</a:t>
            </a:r>
            <a:endParaRPr/>
          </a:p>
          <a:p>
            <a:pPr indent="0" lvl="0" marL="0" rtl="0" algn="just">
              <a:spcBef>
                <a:spcPts val="1200"/>
              </a:spcBef>
              <a:spcAft>
                <a:spcPts val="0"/>
              </a:spcAft>
              <a:buNone/>
            </a:pPr>
            <a:r>
              <a:rPr lang="en"/>
              <a:t>(2) Claude API (</a:t>
            </a:r>
            <a:r>
              <a:rPr lang="en" u="sng">
                <a:solidFill>
                  <a:schemeClr val="hlink"/>
                </a:solidFill>
                <a:hlinkClick r:id="rId4"/>
              </a:rPr>
              <a:t>Link</a:t>
            </a:r>
            <a:r>
              <a:rPr lang="en"/>
              <a:t>). (Thanks to 林暄皓 同學)</a:t>
            </a:r>
            <a:endParaRPr/>
          </a:p>
          <a:p>
            <a:pPr indent="0" lvl="0" marL="0" rtl="0" algn="just">
              <a:spcBef>
                <a:spcPts val="1200"/>
              </a:spcBef>
              <a:spcAft>
                <a:spcPts val="1200"/>
              </a:spcAft>
              <a:buNone/>
            </a:pPr>
            <a:r>
              <a:rPr lang="en"/>
              <a:t>(3) The teaching assistant used the Claude API to complete the assignments, costing about 30 NTD. This is for reference only.</a:t>
            </a:r>
            <a:endParaRPr/>
          </a:p>
        </p:txBody>
      </p:sp>
      <p:sp>
        <p:nvSpPr>
          <p:cNvPr id="731" name="Google Shape;73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R</a:t>
            </a:r>
            <a:r>
              <a:rPr lang="en"/>
              <a:t>eminder</a:t>
            </a:r>
            <a:endParaRPr/>
          </a:p>
        </p:txBody>
      </p:sp>
      <p:sp>
        <p:nvSpPr>
          <p:cNvPr id="737" name="Google Shape;73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If you use </a:t>
            </a:r>
            <a:r>
              <a:rPr b="1" lang="en"/>
              <a:t>prompt hacking</a:t>
            </a:r>
            <a:r>
              <a:rPr lang="en"/>
              <a:t> for this assignment, it will likely take more time than completing the assignment normally. So, please consider this carefully.</a:t>
            </a:r>
            <a:endParaRPr b="1"/>
          </a:p>
        </p:txBody>
      </p:sp>
      <p:pic>
        <p:nvPicPr>
          <p:cNvPr id="739" name="Google Shape;739;p68"/>
          <p:cNvPicPr preferRelativeResize="0"/>
          <p:nvPr/>
        </p:nvPicPr>
        <p:blipFill>
          <a:blip r:embed="rId3">
            <a:alphaModFix/>
          </a:blip>
          <a:stretch>
            <a:fillRect/>
          </a:stretch>
        </p:blipFill>
        <p:spPr>
          <a:xfrm>
            <a:off x="3281576" y="2182750"/>
            <a:ext cx="2580851" cy="25808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Reminder</a:t>
            </a:r>
            <a:endParaRPr/>
          </a:p>
        </p:txBody>
      </p:sp>
      <p:sp>
        <p:nvSpPr>
          <p:cNvPr id="745" name="Google Shape;74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If you want to learn more about prompt hacking techniques and applications, you can refer to the following paper:</a:t>
            </a:r>
            <a:endParaRPr/>
          </a:p>
          <a:p>
            <a:pPr indent="0" lvl="0" marL="0" rtl="0" algn="just">
              <a:spcBef>
                <a:spcPts val="1200"/>
              </a:spcBef>
              <a:spcAft>
                <a:spcPts val="1200"/>
              </a:spcAft>
              <a:buNone/>
            </a:pPr>
            <a:r>
              <a:rPr lang="en"/>
              <a:t>"Ignore This Title and HackAPrompt: Exposing Systemic Vulnerabilities of LLMs Through a Global Prompt Hacking Competition."  (</a:t>
            </a:r>
            <a:r>
              <a:rPr lang="en" u="sng">
                <a:solidFill>
                  <a:schemeClr val="hlink"/>
                </a:solidFill>
                <a:hlinkClick r:id="rId3"/>
              </a:rPr>
              <a:t>Link</a:t>
            </a:r>
            <a:r>
              <a:rPr lang="en"/>
              <a:t>)</a:t>
            </a:r>
            <a:endParaRPr/>
          </a:p>
        </p:txBody>
      </p:sp>
      <p:pic>
        <p:nvPicPr>
          <p:cNvPr id="747" name="Google Shape;747;p69"/>
          <p:cNvPicPr preferRelativeResize="0"/>
          <p:nvPr/>
        </p:nvPicPr>
        <p:blipFill>
          <a:blip r:embed="rId4">
            <a:alphaModFix/>
          </a:blip>
          <a:stretch>
            <a:fillRect/>
          </a:stretch>
        </p:blipFill>
        <p:spPr>
          <a:xfrm>
            <a:off x="6519297" y="2677949"/>
            <a:ext cx="2037476" cy="2037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just">
              <a:lnSpc>
                <a:spcPct val="150000"/>
              </a:lnSpc>
              <a:spcBef>
                <a:spcPts val="0"/>
              </a:spcBef>
              <a:spcAft>
                <a:spcPts val="0"/>
              </a:spcAft>
              <a:buSzPts val="1800"/>
              <a:buChar char="●"/>
            </a:pPr>
            <a:r>
              <a:rPr b="1" lang="en"/>
              <a:t>Summary Score</a:t>
            </a:r>
            <a:r>
              <a:rPr lang="en"/>
              <a:t>		</a:t>
            </a:r>
            <a:r>
              <a:rPr b="1" lang="en"/>
              <a:t>Homework Score</a:t>
            </a:r>
            <a:endParaRPr b="1"/>
          </a:p>
          <a:p>
            <a:pPr indent="-342900" lvl="0" marL="457200" rtl="0" algn="just">
              <a:lnSpc>
                <a:spcPct val="150000"/>
              </a:lnSpc>
              <a:spcBef>
                <a:spcPts val="0"/>
              </a:spcBef>
              <a:spcAft>
                <a:spcPts val="0"/>
              </a:spcAft>
              <a:buSzPts val="1800"/>
              <a:buChar char="●"/>
            </a:pPr>
            <a:r>
              <a:rPr lang="en"/>
              <a:t>95 — 100			+10.0 pts</a:t>
            </a:r>
            <a:endParaRPr/>
          </a:p>
          <a:p>
            <a:pPr indent="-342900" lvl="0" marL="457200" rtl="0" algn="just">
              <a:lnSpc>
                <a:spcPct val="150000"/>
              </a:lnSpc>
              <a:spcBef>
                <a:spcPts val="0"/>
              </a:spcBef>
              <a:spcAft>
                <a:spcPts val="0"/>
              </a:spcAft>
              <a:buSzPts val="1800"/>
              <a:buChar char="●"/>
            </a:pPr>
            <a:r>
              <a:rPr lang="en"/>
              <a:t>90 — 95 			+9.5 pts</a:t>
            </a:r>
            <a:endParaRPr/>
          </a:p>
          <a:p>
            <a:pPr indent="-342900" lvl="0" marL="457200" rtl="0" algn="just">
              <a:lnSpc>
                <a:spcPct val="150000"/>
              </a:lnSpc>
              <a:spcBef>
                <a:spcPts val="0"/>
              </a:spcBef>
              <a:spcAft>
                <a:spcPts val="0"/>
              </a:spcAft>
              <a:buSzPts val="1800"/>
              <a:buChar char="●"/>
            </a:pPr>
            <a:r>
              <a:rPr lang="en"/>
              <a:t>85 — 90 			+9.0 pts</a:t>
            </a:r>
            <a:endParaRPr/>
          </a:p>
          <a:p>
            <a:pPr indent="-342900" lvl="0" marL="457200" rtl="0" algn="just">
              <a:lnSpc>
                <a:spcPct val="150000"/>
              </a:lnSpc>
              <a:spcBef>
                <a:spcPts val="0"/>
              </a:spcBef>
              <a:spcAft>
                <a:spcPts val="0"/>
              </a:spcAft>
              <a:buSzPts val="1800"/>
              <a:buChar char="●"/>
            </a:pPr>
            <a:r>
              <a:rPr lang="en"/>
              <a:t>80 — 85 			+8.5 pts</a:t>
            </a:r>
            <a:endParaRPr/>
          </a:p>
          <a:p>
            <a:pPr indent="-342900" lvl="0" marL="457200" rtl="0" algn="just">
              <a:lnSpc>
                <a:spcPct val="150000"/>
              </a:lnSpc>
              <a:spcBef>
                <a:spcPts val="0"/>
              </a:spcBef>
              <a:spcAft>
                <a:spcPts val="0"/>
              </a:spcAft>
              <a:buSzPts val="1800"/>
              <a:buChar char="●"/>
            </a:pPr>
            <a:r>
              <a:rPr lang="en"/>
              <a:t>75 — 80 			+8.0 pts</a:t>
            </a:r>
            <a:endParaRPr/>
          </a:p>
          <a:p>
            <a:pPr indent="-342900" lvl="0" marL="457200" rtl="0" algn="just">
              <a:lnSpc>
                <a:spcPct val="150000"/>
              </a:lnSpc>
              <a:spcBef>
                <a:spcPts val="0"/>
              </a:spcBef>
              <a:spcAft>
                <a:spcPts val="0"/>
              </a:spcAft>
              <a:buSzPts val="1800"/>
              <a:buChar char="●"/>
            </a:pPr>
            <a:r>
              <a:rPr lang="en"/>
              <a:t>70 — 75 			+7.5 pts</a:t>
            </a:r>
            <a:endParaRPr/>
          </a:p>
          <a:p>
            <a:pPr indent="-342900" lvl="0" marL="457200" rtl="0" algn="just">
              <a:lnSpc>
                <a:spcPct val="150000"/>
              </a:lnSpc>
              <a:spcBef>
                <a:spcPts val="0"/>
              </a:spcBef>
              <a:spcAft>
                <a:spcPts val="0"/>
              </a:spcAft>
              <a:buSzPts val="1800"/>
              <a:buChar char="●"/>
            </a:pPr>
            <a:r>
              <a:rPr lang="en"/>
              <a:t>Otherwise			+0.0 pts</a:t>
            </a:r>
            <a:endParaRPr/>
          </a:p>
        </p:txBody>
      </p:sp>
      <p:sp>
        <p:nvSpPr>
          <p:cNvPr id="753" name="Google Shape;753;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a:t>
            </a:r>
            <a:endParaRPr/>
          </a:p>
        </p:txBody>
      </p:sp>
      <p:sp>
        <p:nvSpPr>
          <p:cNvPr id="754" name="Google Shape;75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5" name="Google Shape;755;p70"/>
          <p:cNvPicPr preferRelativeResize="0"/>
          <p:nvPr/>
        </p:nvPicPr>
        <p:blipFill>
          <a:blip r:embed="rId3">
            <a:alphaModFix/>
          </a:blip>
          <a:stretch>
            <a:fillRect/>
          </a:stretch>
        </p:blipFill>
        <p:spPr>
          <a:xfrm>
            <a:off x="199075" y="1152425"/>
            <a:ext cx="8745860" cy="3302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a:solidFill>
                  <a:srgbClr val="333333"/>
                </a:solidFill>
                <a:highlight>
                  <a:srgbClr val="FFFFFF"/>
                </a:highlight>
              </a:rPr>
              <a:t>For scores 95 to 100 (inclusive of 95 and 100): +9.0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90 to 95 (inclusive of 90, but not 95): +8.5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85 to 90 (inclusive of 85, but not 90): +8.0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80 to 85 (inclusive of 80, but not 85): +7.5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75 to 80 (inclusive of 75, but not 80): +7.0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70 to 75 (inclusive of 70, but not 75): +6.5 points</a:t>
            </a:r>
            <a:endParaRPr>
              <a:solidFill>
                <a:srgbClr val="333333"/>
              </a:solidFill>
              <a:highlight>
                <a:srgbClr val="FFFFFF"/>
              </a:highlight>
            </a:endParaRPr>
          </a:p>
          <a:p>
            <a:pPr indent="0" lvl="0" marL="0" rtl="0" algn="l">
              <a:spcBef>
                <a:spcPts val="900"/>
              </a:spcBef>
              <a:spcAft>
                <a:spcPts val="0"/>
              </a:spcAft>
              <a:buNone/>
            </a:pPr>
            <a:r>
              <a:rPr lang="en">
                <a:solidFill>
                  <a:srgbClr val="333333"/>
                </a:solidFill>
                <a:highlight>
                  <a:srgbClr val="FFFFFF"/>
                </a:highlight>
              </a:rPr>
              <a:t>For scores below 70: 0 points</a:t>
            </a:r>
            <a:endParaRPr>
              <a:solidFill>
                <a:srgbClr val="333333"/>
              </a:solidFill>
              <a:highlight>
                <a:srgbClr val="FFFFFF"/>
              </a:highlight>
            </a:endParaRPr>
          </a:p>
          <a:p>
            <a:pPr indent="0" lvl="0" marL="0" rtl="0" algn="just">
              <a:lnSpc>
                <a:spcPct val="150000"/>
              </a:lnSpc>
              <a:spcBef>
                <a:spcPts val="0"/>
              </a:spcBef>
              <a:spcAft>
                <a:spcPts val="1200"/>
              </a:spcAft>
              <a:buNone/>
            </a:pPr>
            <a:r>
              <a:t/>
            </a:r>
            <a:endParaRPr/>
          </a:p>
        </p:txBody>
      </p:sp>
      <p:sp>
        <p:nvSpPr>
          <p:cNvPr id="761" name="Google Shape;761;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a:t>
            </a:r>
            <a:endParaRPr/>
          </a:p>
        </p:txBody>
      </p:sp>
      <p:sp>
        <p:nvSpPr>
          <p:cNvPr id="762" name="Google Shape;76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 Introduction (</a:t>
            </a:r>
            <a:r>
              <a:rPr lang="en"/>
              <a:t>1/2</a:t>
            </a:r>
            <a:r>
              <a:rPr lang="en"/>
              <a:t>)</a:t>
            </a:r>
            <a:endParaRPr/>
          </a:p>
        </p:txBody>
      </p:sp>
      <p:sp>
        <p:nvSpPr>
          <p:cNvPr id="115" name="Google Shape;115;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This assignment involves one lecture video. The video used is Professor </a:t>
            </a:r>
            <a:r>
              <a:rPr lang="en" u="sng">
                <a:solidFill>
                  <a:schemeClr val="hlink"/>
                </a:solidFill>
                <a:hlinkClick r:id="rId3"/>
              </a:rPr>
              <a:t>Lin-shan Lee</a:t>
            </a:r>
            <a:r>
              <a:rPr lang="en"/>
              <a:t>'s 2023 lecture, titled "</a:t>
            </a:r>
            <a:r>
              <a:rPr b="1" lang="en"/>
              <a:t>Signals and Life</a:t>
            </a:r>
            <a:r>
              <a:rPr lang="en"/>
              <a:t>" (信號與人生).</a:t>
            </a:r>
            <a:endParaRPr/>
          </a:p>
        </p:txBody>
      </p:sp>
      <p:pic>
        <p:nvPicPr>
          <p:cNvPr id="116" name="Google Shape;116;p18"/>
          <p:cNvPicPr preferRelativeResize="0"/>
          <p:nvPr/>
        </p:nvPicPr>
        <p:blipFill>
          <a:blip r:embed="rId4">
            <a:alphaModFix/>
          </a:blip>
          <a:stretch>
            <a:fillRect/>
          </a:stretch>
        </p:blipFill>
        <p:spPr>
          <a:xfrm>
            <a:off x="1183719" y="2571746"/>
            <a:ext cx="2192576" cy="1644450"/>
          </a:xfrm>
          <a:prstGeom prst="rect">
            <a:avLst/>
          </a:prstGeom>
          <a:noFill/>
          <a:ln>
            <a:noFill/>
          </a:ln>
        </p:spPr>
      </p:pic>
      <p:sp>
        <p:nvSpPr>
          <p:cNvPr id="117" name="Google Shape;11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8"/>
          <p:cNvPicPr preferRelativeResize="0"/>
          <p:nvPr/>
        </p:nvPicPr>
        <p:blipFill>
          <a:blip r:embed="rId5">
            <a:alphaModFix/>
          </a:blip>
          <a:stretch>
            <a:fillRect/>
          </a:stretch>
        </p:blipFill>
        <p:spPr>
          <a:xfrm>
            <a:off x="3914900" y="2299000"/>
            <a:ext cx="3838074" cy="2189950"/>
          </a:xfrm>
          <a:prstGeom prst="rect">
            <a:avLst/>
          </a:prstGeom>
          <a:noFill/>
          <a:ln>
            <a:noFill/>
          </a:ln>
        </p:spPr>
      </p:pic>
      <p:sp>
        <p:nvSpPr>
          <p:cNvPr id="119" name="Google Shape;119;p18"/>
          <p:cNvSpPr txBox="1"/>
          <p:nvPr/>
        </p:nvSpPr>
        <p:spPr>
          <a:xfrm>
            <a:off x="3730800" y="4569025"/>
            <a:ext cx="45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https://www.youtube.com/watch?v=MxoQV4M0jY8</a:t>
            </a:r>
            <a:endParaRPr>
              <a:solidFill>
                <a:schemeClr val="dk2"/>
              </a:solidFill>
              <a:latin typeface="Open Sans"/>
              <a:ea typeface="Open Sans"/>
              <a:cs typeface="Open Sans"/>
              <a:sym typeface="Open Sans"/>
            </a:endParaRPr>
          </a:p>
        </p:txBody>
      </p:sp>
      <p:sp>
        <p:nvSpPr>
          <p:cNvPr id="120" name="Google Shape;120;p18"/>
          <p:cNvSpPr txBox="1"/>
          <p:nvPr/>
        </p:nvSpPr>
        <p:spPr>
          <a:xfrm>
            <a:off x="4564673" y="117225"/>
            <a:ext cx="456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 Thanks to Professor </a:t>
            </a:r>
            <a:r>
              <a:rPr lang="en" u="sng">
                <a:solidFill>
                  <a:schemeClr val="hlink"/>
                </a:solidFill>
                <a:latin typeface="Open Sans"/>
                <a:ea typeface="Open Sans"/>
                <a:cs typeface="Open Sans"/>
                <a:sym typeface="Open Sans"/>
                <a:hlinkClick r:id="rId6"/>
              </a:rPr>
              <a:t>Lin-shan Lee</a:t>
            </a:r>
            <a:r>
              <a:rPr lang="en">
                <a:solidFill>
                  <a:schemeClr val="dk2"/>
                </a:solidFill>
                <a:latin typeface="Open Sans"/>
                <a:ea typeface="Open Sans"/>
                <a:cs typeface="Open Sans"/>
                <a:sym typeface="Open Sans"/>
              </a:rPr>
              <a:t> for authorizing the use of the video for this assignment.</a:t>
            </a:r>
            <a:endParaRPr>
              <a:solidFill>
                <a:schemeClr val="dk2"/>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72"/>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Plagiarism in any form is prohibited.</a:t>
            </a:r>
            <a:endParaRPr>
              <a:solidFill>
                <a:srgbClr val="695D46"/>
              </a:solidFill>
            </a:endParaRPr>
          </a:p>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Do </a:t>
            </a:r>
            <a:r>
              <a:rPr b="1" lang="en">
                <a:solidFill>
                  <a:srgbClr val="695D46"/>
                </a:solidFill>
              </a:rPr>
              <a:t>NOT</a:t>
            </a:r>
            <a:r>
              <a:rPr lang="en">
                <a:solidFill>
                  <a:srgbClr val="695D46"/>
                </a:solidFill>
              </a:rPr>
              <a:t> share your prompts and evaluation results (JSON files) with others.</a:t>
            </a:r>
            <a:endParaRPr>
              <a:solidFill>
                <a:srgbClr val="695D46"/>
              </a:solidFill>
            </a:endParaRPr>
          </a:p>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Do </a:t>
            </a:r>
            <a:r>
              <a:rPr b="1" lang="en">
                <a:solidFill>
                  <a:srgbClr val="695D46"/>
                </a:solidFill>
              </a:rPr>
              <a:t>NOT</a:t>
            </a:r>
            <a:r>
              <a:rPr lang="en">
                <a:solidFill>
                  <a:srgbClr val="695D46"/>
                </a:solidFill>
              </a:rPr>
              <a:t> submit the JSON files that are not obtained using your Davinci account.</a:t>
            </a:r>
            <a:endParaRPr>
              <a:solidFill>
                <a:srgbClr val="695D46"/>
              </a:solidFill>
            </a:endParaRPr>
          </a:p>
          <a:p>
            <a:pPr indent="-342900" lvl="0" marL="457200" rtl="0" algn="just">
              <a:lnSpc>
                <a:spcPct val="130000"/>
              </a:lnSpc>
              <a:spcBef>
                <a:spcPts val="0"/>
              </a:spcBef>
              <a:spcAft>
                <a:spcPts val="0"/>
              </a:spcAft>
              <a:buClr>
                <a:srgbClr val="695D46"/>
              </a:buClr>
              <a:buSzPts val="1800"/>
              <a:buFont typeface="Open Sans"/>
              <a:buChar char="●"/>
            </a:pPr>
            <a:r>
              <a:rPr lang="en">
                <a:solidFill>
                  <a:srgbClr val="695D46"/>
                </a:solidFill>
              </a:rPr>
              <a:t>Do </a:t>
            </a:r>
            <a:r>
              <a:rPr b="1" lang="en">
                <a:solidFill>
                  <a:srgbClr val="695D46"/>
                </a:solidFill>
              </a:rPr>
              <a:t>NOT</a:t>
            </a:r>
            <a:r>
              <a:rPr lang="en">
                <a:solidFill>
                  <a:srgbClr val="695D46"/>
                </a:solidFill>
              </a:rPr>
              <a:t> try to edit the setting of the evaluation assistant.</a:t>
            </a:r>
            <a:endParaRPr>
              <a:solidFill>
                <a:srgbClr val="695D46"/>
              </a:solidFill>
            </a:endParaRPr>
          </a:p>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Do </a:t>
            </a:r>
            <a:r>
              <a:rPr b="1" lang="en">
                <a:solidFill>
                  <a:srgbClr val="695D46"/>
                </a:solidFill>
              </a:rPr>
              <a:t>NOT</a:t>
            </a:r>
            <a:r>
              <a:rPr lang="en">
                <a:solidFill>
                  <a:srgbClr val="695D46"/>
                </a:solidFill>
              </a:rPr>
              <a:t> attempt to manually edit your JSON files.</a:t>
            </a:r>
            <a:endParaRPr>
              <a:solidFill>
                <a:srgbClr val="695D46"/>
              </a:solidFill>
            </a:endParaRPr>
          </a:p>
        </p:txBody>
      </p:sp>
      <p:sp>
        <p:nvSpPr>
          <p:cNvPr id="768" name="Google Shape;768;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Regulations (</a:t>
            </a:r>
            <a:r>
              <a:rPr lang="en"/>
              <a:t>1/2</a:t>
            </a:r>
            <a:r>
              <a:rPr lang="en"/>
              <a:t>)</a:t>
            </a:r>
            <a:endParaRPr/>
          </a:p>
        </p:txBody>
      </p:sp>
      <p:sp>
        <p:nvSpPr>
          <p:cNvPr id="769" name="Google Shape;76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73"/>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第一次違反規定，</a:t>
            </a:r>
            <a:r>
              <a:rPr b="1" lang="en">
                <a:solidFill>
                  <a:srgbClr val="FF0000"/>
                </a:solidFill>
              </a:rPr>
              <a:t>該作業 0 分，學期總成績再乘以 0.9</a:t>
            </a:r>
            <a:endParaRPr b="1">
              <a:solidFill>
                <a:srgbClr val="FF0000"/>
              </a:solidFill>
            </a:endParaRPr>
          </a:p>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第二次違反規定，</a:t>
            </a:r>
            <a:r>
              <a:rPr b="1" lang="en">
                <a:solidFill>
                  <a:srgbClr val="FF0000"/>
                </a:solidFill>
              </a:rPr>
              <a:t>學期成績 F</a:t>
            </a:r>
            <a:endParaRPr b="1">
              <a:solidFill>
                <a:srgbClr val="FF0000"/>
              </a:solidFill>
            </a:endParaRPr>
          </a:p>
          <a:p>
            <a:pPr indent="-342900" lvl="0" marL="457200" rtl="0" algn="just">
              <a:lnSpc>
                <a:spcPct val="130000"/>
              </a:lnSpc>
              <a:spcBef>
                <a:spcPts val="0"/>
              </a:spcBef>
              <a:spcAft>
                <a:spcPts val="0"/>
              </a:spcAft>
              <a:buClr>
                <a:schemeClr val="dk2"/>
              </a:buClr>
              <a:buSzPts val="1800"/>
              <a:buFont typeface="Arial"/>
              <a:buChar char="●"/>
            </a:pPr>
            <a:r>
              <a:rPr lang="en">
                <a:solidFill>
                  <a:srgbClr val="695D46"/>
                </a:solidFill>
              </a:rPr>
              <a:t>Prof. Lee &amp; the TAs preserve the rights to change the rules &amp; grades.</a:t>
            </a:r>
            <a:endParaRPr>
              <a:solidFill>
                <a:srgbClr val="695D46"/>
              </a:solidFill>
            </a:endParaRPr>
          </a:p>
        </p:txBody>
      </p:sp>
      <p:sp>
        <p:nvSpPr>
          <p:cNvPr id="775" name="Google Shape;775;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Regulations (2/2)</a:t>
            </a:r>
            <a:endParaRPr/>
          </a:p>
        </p:txBody>
      </p:sp>
      <p:sp>
        <p:nvSpPr>
          <p:cNvPr id="776" name="Google Shape;77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74"/>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Submission Guidelines</a:t>
            </a:r>
            <a:endParaRPr sz="4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8" name="Google Shape;788;p75"/>
          <p:cNvPicPr preferRelativeResize="0"/>
          <p:nvPr/>
        </p:nvPicPr>
        <p:blipFill>
          <a:blip r:embed="rId3">
            <a:alphaModFix/>
          </a:blip>
          <a:stretch>
            <a:fillRect/>
          </a:stretch>
        </p:blipFill>
        <p:spPr>
          <a:xfrm>
            <a:off x="0" y="126304"/>
            <a:ext cx="9144003" cy="4625592"/>
          </a:xfrm>
          <a:prstGeom prst="rect">
            <a:avLst/>
          </a:prstGeom>
          <a:noFill/>
          <a:ln>
            <a:noFill/>
          </a:ln>
        </p:spPr>
      </p:pic>
      <p:sp>
        <p:nvSpPr>
          <p:cNvPr id="789" name="Google Shape;789;p75"/>
          <p:cNvSpPr/>
          <p:nvPr/>
        </p:nvSpPr>
        <p:spPr>
          <a:xfrm>
            <a:off x="0" y="555925"/>
            <a:ext cx="13785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0" name="Google Shape;790;p75"/>
          <p:cNvSpPr txBox="1"/>
          <p:nvPr/>
        </p:nvSpPr>
        <p:spPr>
          <a:xfrm>
            <a:off x="901500" y="255677"/>
            <a:ext cx="3439800" cy="33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1. Create a new chat </a:t>
            </a:r>
            <a:r>
              <a:rPr b="1" lang="en" sz="1100" u="sng">
                <a:solidFill>
                  <a:srgbClr val="E69138"/>
                </a:solidFill>
                <a:latin typeface="Open Sans"/>
                <a:ea typeface="Open Sans"/>
                <a:cs typeface="Open Sans"/>
                <a:sym typeface="Open Sans"/>
              </a:rPr>
              <a:t>for each evaluation</a:t>
            </a:r>
            <a:r>
              <a:rPr b="1" lang="en" sz="1100">
                <a:solidFill>
                  <a:srgbClr val="E69138"/>
                </a:solidFill>
                <a:latin typeface="Open Sans"/>
                <a:ea typeface="Open Sans"/>
                <a:cs typeface="Open Sans"/>
                <a:sym typeface="Open Sans"/>
              </a:rPr>
              <a:t>.</a:t>
            </a:r>
            <a:endParaRPr b="1" sz="1100">
              <a:solidFill>
                <a:srgbClr val="E69138"/>
              </a:solidFill>
              <a:latin typeface="Open Sans"/>
              <a:ea typeface="Open Sans"/>
              <a:cs typeface="Open Sans"/>
              <a:sym typeface="Open Sans"/>
            </a:endParaRPr>
          </a:p>
        </p:txBody>
      </p:sp>
      <p:sp>
        <p:nvSpPr>
          <p:cNvPr id="791" name="Google Shape;791;p75"/>
          <p:cNvSpPr txBox="1"/>
          <p:nvPr/>
        </p:nvSpPr>
        <p:spPr>
          <a:xfrm>
            <a:off x="4949200" y="441550"/>
            <a:ext cx="2899500" cy="33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2. Check the installed assistants.</a:t>
            </a:r>
            <a:endParaRPr b="1" sz="1100">
              <a:solidFill>
                <a:srgbClr val="E69138"/>
              </a:solidFill>
              <a:latin typeface="Open Sans"/>
              <a:ea typeface="Open Sans"/>
              <a:cs typeface="Open Sans"/>
              <a:sym typeface="Open Sans"/>
            </a:endParaRPr>
          </a:p>
        </p:txBody>
      </p:sp>
      <p:sp>
        <p:nvSpPr>
          <p:cNvPr id="792" name="Google Shape;792;p75"/>
          <p:cNvSpPr/>
          <p:nvPr/>
        </p:nvSpPr>
        <p:spPr>
          <a:xfrm>
            <a:off x="7353000" y="1580375"/>
            <a:ext cx="1728300" cy="1839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3" name="Google Shape;793;p75"/>
          <p:cNvSpPr txBox="1"/>
          <p:nvPr/>
        </p:nvSpPr>
        <p:spPr>
          <a:xfrm>
            <a:off x="6357175" y="3408775"/>
            <a:ext cx="2309100" cy="632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100">
                <a:solidFill>
                  <a:srgbClr val="E69138"/>
                </a:solidFill>
                <a:latin typeface="Open Sans"/>
                <a:ea typeface="Open Sans"/>
                <a:cs typeface="Open Sans"/>
                <a:sym typeface="Open Sans"/>
              </a:rPr>
              <a:t>3. Click your target assistant.</a:t>
            </a:r>
            <a:endParaRPr b="1" sz="1100">
              <a:solidFill>
                <a:srgbClr val="E69138"/>
              </a:solidFill>
              <a:latin typeface="Open Sans"/>
              <a:ea typeface="Open Sans"/>
              <a:cs typeface="Open Sans"/>
              <a:sym typeface="Open Sans"/>
            </a:endParaRPr>
          </a:p>
          <a:p>
            <a:pPr indent="0" lvl="0" marL="0" rtl="0" algn="just">
              <a:lnSpc>
                <a:spcPct val="150000"/>
              </a:lnSpc>
              <a:spcBef>
                <a:spcPts val="0"/>
              </a:spcBef>
              <a:spcAft>
                <a:spcPts val="0"/>
              </a:spcAft>
              <a:buNone/>
            </a:pPr>
            <a:r>
              <a:rPr b="1" lang="en" sz="1100">
                <a:solidFill>
                  <a:srgbClr val="E69138"/>
                </a:solidFill>
                <a:latin typeface="Open Sans"/>
                <a:ea typeface="Open Sans"/>
                <a:cs typeface="Open Sans"/>
                <a:sym typeface="Open Sans"/>
              </a:rPr>
              <a:t>(GenAI Homework9 Assistant)</a:t>
            </a:r>
            <a:endParaRPr b="1" sz="1100">
              <a:solidFill>
                <a:srgbClr val="E69138"/>
              </a:solidFill>
              <a:latin typeface="Open Sans"/>
              <a:ea typeface="Open Sans"/>
              <a:cs typeface="Open Sans"/>
              <a:sym typeface="Open Sans"/>
            </a:endParaRPr>
          </a:p>
        </p:txBody>
      </p:sp>
      <p:sp>
        <p:nvSpPr>
          <p:cNvPr id="794" name="Google Shape;794;p75"/>
          <p:cNvSpPr txBox="1"/>
          <p:nvPr/>
        </p:nvSpPr>
        <p:spPr>
          <a:xfrm>
            <a:off x="53650" y="3654775"/>
            <a:ext cx="6088200" cy="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rgbClr val="E69138"/>
                </a:solidFill>
                <a:latin typeface="Open Sans"/>
                <a:ea typeface="Open Sans"/>
                <a:cs typeface="Open Sans"/>
                <a:sym typeface="Open Sans"/>
              </a:rPr>
              <a:t>⚠️ </a:t>
            </a:r>
            <a:r>
              <a:rPr lang="en">
                <a:solidFill>
                  <a:srgbClr val="E69138"/>
                </a:solidFill>
                <a:latin typeface="Open Sans"/>
                <a:ea typeface="Open Sans"/>
                <a:cs typeface="Open Sans"/>
                <a:sym typeface="Open Sans"/>
              </a:rPr>
              <a:t>Ensure to open a </a:t>
            </a:r>
            <a:r>
              <a:rPr b="1" lang="en">
                <a:solidFill>
                  <a:srgbClr val="E69138"/>
                </a:solidFill>
                <a:latin typeface="Open Sans"/>
                <a:ea typeface="Open Sans"/>
                <a:cs typeface="Open Sans"/>
                <a:sym typeface="Open Sans"/>
              </a:rPr>
              <a:t>NEW</a:t>
            </a:r>
            <a:r>
              <a:rPr lang="en">
                <a:solidFill>
                  <a:srgbClr val="E69138"/>
                </a:solidFill>
                <a:latin typeface="Open Sans"/>
                <a:ea typeface="Open Sans"/>
                <a:cs typeface="Open Sans"/>
                <a:sym typeface="Open Sans"/>
              </a:rPr>
              <a:t> chat every time you re-evaluate the result.</a:t>
            </a:r>
            <a:endParaRPr>
              <a:solidFill>
                <a:srgbClr val="E69138"/>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0" name="Google Shape;800;p76"/>
          <p:cNvPicPr preferRelativeResize="0"/>
          <p:nvPr/>
        </p:nvPicPr>
        <p:blipFill>
          <a:blip r:embed="rId3">
            <a:alphaModFix/>
          </a:blip>
          <a:stretch>
            <a:fillRect/>
          </a:stretch>
        </p:blipFill>
        <p:spPr>
          <a:xfrm>
            <a:off x="0" y="126304"/>
            <a:ext cx="9144003" cy="4625582"/>
          </a:xfrm>
          <a:prstGeom prst="rect">
            <a:avLst/>
          </a:prstGeom>
          <a:noFill/>
          <a:ln>
            <a:noFill/>
          </a:ln>
        </p:spPr>
      </p:pic>
      <p:sp>
        <p:nvSpPr>
          <p:cNvPr id="801" name="Google Shape;801;p76"/>
          <p:cNvSpPr/>
          <p:nvPr/>
        </p:nvSpPr>
        <p:spPr>
          <a:xfrm>
            <a:off x="3210825" y="2336675"/>
            <a:ext cx="2647800" cy="333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2" name="Google Shape;802;p76"/>
          <p:cNvSpPr txBox="1"/>
          <p:nvPr/>
        </p:nvSpPr>
        <p:spPr>
          <a:xfrm>
            <a:off x="2901075" y="2747475"/>
            <a:ext cx="4275300" cy="2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4. Use the evaluation prompt to evaluate your summary.</a:t>
            </a:r>
            <a:endParaRPr b="1" sz="1100">
              <a:solidFill>
                <a:srgbClr val="E69138"/>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8" name="Google Shape;808;p77"/>
          <p:cNvPicPr preferRelativeResize="0"/>
          <p:nvPr/>
        </p:nvPicPr>
        <p:blipFill>
          <a:blip r:embed="rId3">
            <a:alphaModFix/>
          </a:blip>
          <a:stretch>
            <a:fillRect/>
          </a:stretch>
        </p:blipFill>
        <p:spPr>
          <a:xfrm>
            <a:off x="1174313" y="301975"/>
            <a:ext cx="6795376" cy="4539551"/>
          </a:xfrm>
          <a:prstGeom prst="rect">
            <a:avLst/>
          </a:prstGeom>
          <a:noFill/>
          <a:ln>
            <a:noFill/>
          </a:ln>
        </p:spPr>
      </p:pic>
      <p:sp>
        <p:nvSpPr>
          <p:cNvPr id="809" name="Google Shape;809;p77"/>
          <p:cNvSpPr txBox="1"/>
          <p:nvPr/>
        </p:nvSpPr>
        <p:spPr>
          <a:xfrm>
            <a:off x="2521200" y="3208500"/>
            <a:ext cx="2439300" cy="3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5. Put your FULL summary here.</a:t>
            </a:r>
            <a:endParaRPr b="1" sz="1800">
              <a:solidFill>
                <a:srgbClr val="E69138"/>
              </a:solidFill>
              <a:latin typeface="Open Sans"/>
              <a:ea typeface="Open Sans"/>
              <a:cs typeface="Open Sans"/>
              <a:sym typeface="Open Sans"/>
            </a:endParaRPr>
          </a:p>
        </p:txBody>
      </p:sp>
      <p:sp>
        <p:nvSpPr>
          <p:cNvPr id="810" name="Google Shape;810;p77"/>
          <p:cNvSpPr/>
          <p:nvPr/>
        </p:nvSpPr>
        <p:spPr>
          <a:xfrm>
            <a:off x="2508152" y="3811100"/>
            <a:ext cx="652800" cy="312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1" name="Google Shape;811;p77"/>
          <p:cNvSpPr/>
          <p:nvPr/>
        </p:nvSpPr>
        <p:spPr>
          <a:xfrm>
            <a:off x="2521200" y="2730735"/>
            <a:ext cx="39507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2" name="Google Shape;812;p77"/>
          <p:cNvSpPr txBox="1"/>
          <p:nvPr/>
        </p:nvSpPr>
        <p:spPr>
          <a:xfrm>
            <a:off x="3250200" y="3780950"/>
            <a:ext cx="1519800" cy="37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6. Click submit.</a:t>
            </a:r>
            <a:endParaRPr b="1" sz="1800">
              <a:solidFill>
                <a:srgbClr val="E69138"/>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8" name="Google Shape;818;p78"/>
          <p:cNvPicPr preferRelativeResize="0"/>
          <p:nvPr/>
        </p:nvPicPr>
        <p:blipFill rotWithShape="1">
          <a:blip r:embed="rId3">
            <a:alphaModFix/>
          </a:blip>
          <a:srcRect b="16432" l="23390" r="23390" t="37174"/>
          <a:stretch/>
        </p:blipFill>
        <p:spPr>
          <a:xfrm>
            <a:off x="990600" y="883925"/>
            <a:ext cx="7012574" cy="3352776"/>
          </a:xfrm>
          <a:prstGeom prst="rect">
            <a:avLst/>
          </a:prstGeom>
          <a:noFill/>
          <a:ln>
            <a:noFill/>
          </a:ln>
        </p:spPr>
      </p:pic>
      <p:sp>
        <p:nvSpPr>
          <p:cNvPr id="819" name="Google Shape;819;p78"/>
          <p:cNvSpPr/>
          <p:nvPr/>
        </p:nvSpPr>
        <p:spPr>
          <a:xfrm>
            <a:off x="2208800" y="3713725"/>
            <a:ext cx="7401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0" name="Google Shape;820;p78"/>
          <p:cNvSpPr txBox="1"/>
          <p:nvPr/>
        </p:nvSpPr>
        <p:spPr>
          <a:xfrm>
            <a:off x="3025100" y="3772975"/>
            <a:ext cx="4854000" cy="29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7. Assistant gives feedback and a final score for your summary.</a:t>
            </a:r>
            <a:endParaRPr b="1" sz="1100">
              <a:solidFill>
                <a:srgbClr val="E69138"/>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 name="Shape 824"/>
        <p:cNvGrpSpPr/>
        <p:nvPr/>
      </p:nvGrpSpPr>
      <p:grpSpPr>
        <a:xfrm>
          <a:off x="0" y="0"/>
          <a:ext cx="0" cy="0"/>
          <a:chOff x="0" y="0"/>
          <a:chExt cx="0" cy="0"/>
        </a:xfrm>
      </p:grpSpPr>
      <p:sp>
        <p:nvSpPr>
          <p:cNvPr id="825" name="Google Shape;825;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Score Format</a:t>
            </a:r>
            <a:endParaRPr/>
          </a:p>
        </p:txBody>
      </p:sp>
      <p:sp>
        <p:nvSpPr>
          <p:cNvPr id="826" name="Google Shape;82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79"/>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The following formats all meet the requirements for this assignment.</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lang="en"/>
              <a:t>(1) 「總分：&lt;分數&gt;分」。例如，「總分：95分」</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lang="en"/>
              <a:t>(2) 「總分：&lt;分數&gt;」。例如，「總分：95」</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lang="en"/>
              <a:t>(3)  「總分：&lt;分數&gt;/100」。例如，「總分：95/100」</a:t>
            </a:r>
            <a:endParaRPr/>
          </a:p>
          <a:p>
            <a:pPr indent="0" lvl="0" marL="0" rtl="0" algn="just">
              <a:lnSpc>
                <a:spcPct val="150000"/>
              </a:lnSpc>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3" name="Google Shape;833;p80"/>
          <p:cNvPicPr preferRelativeResize="0"/>
          <p:nvPr/>
        </p:nvPicPr>
        <p:blipFill rotWithShape="1">
          <a:blip r:embed="rId3">
            <a:alphaModFix/>
          </a:blip>
          <a:srcRect b="0" l="0" r="0" t="11715"/>
          <a:stretch/>
        </p:blipFill>
        <p:spPr>
          <a:xfrm>
            <a:off x="426700" y="761999"/>
            <a:ext cx="7946976" cy="3847875"/>
          </a:xfrm>
          <a:prstGeom prst="rect">
            <a:avLst/>
          </a:prstGeom>
          <a:noFill/>
          <a:ln>
            <a:noFill/>
          </a:ln>
        </p:spPr>
      </p:pic>
      <p:sp>
        <p:nvSpPr>
          <p:cNvPr id="834" name="Google Shape;834;p80"/>
          <p:cNvSpPr/>
          <p:nvPr/>
        </p:nvSpPr>
        <p:spPr>
          <a:xfrm>
            <a:off x="2351150" y="2086563"/>
            <a:ext cx="181500" cy="20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5" name="Google Shape;835;p80"/>
          <p:cNvSpPr txBox="1"/>
          <p:nvPr/>
        </p:nvSpPr>
        <p:spPr>
          <a:xfrm>
            <a:off x="2003300" y="2385450"/>
            <a:ext cx="2835300" cy="29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E69138"/>
                </a:solidFill>
                <a:latin typeface="Open Sans"/>
                <a:ea typeface="Open Sans"/>
                <a:cs typeface="Open Sans"/>
                <a:sym typeface="Open Sans"/>
              </a:rPr>
              <a:t>8. Export the result into a JSON file.</a:t>
            </a:r>
            <a:endParaRPr b="1" sz="1100">
              <a:solidFill>
                <a:srgbClr val="E69138"/>
              </a:solidFill>
              <a:latin typeface="Open Sans"/>
              <a:ea typeface="Open Sans"/>
              <a:cs typeface="Open Sans"/>
              <a:sym typeface="Open Sans"/>
            </a:endParaRPr>
          </a:p>
        </p:txBody>
      </p:sp>
      <p:sp>
        <p:nvSpPr>
          <p:cNvPr id="836" name="Google Shape;836;p80"/>
          <p:cNvSpPr txBox="1"/>
          <p:nvPr/>
        </p:nvSpPr>
        <p:spPr>
          <a:xfrm>
            <a:off x="2096125" y="3608400"/>
            <a:ext cx="48603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rgbClr val="E69138"/>
                </a:solidFill>
                <a:latin typeface="Open Sans"/>
                <a:ea typeface="Open Sans"/>
                <a:cs typeface="Open Sans"/>
                <a:sym typeface="Open Sans"/>
              </a:rPr>
              <a:t>⚠️ If there are good results, you can save them first to avoid any unexpected circumstances.</a:t>
            </a:r>
            <a:endParaRPr>
              <a:solidFill>
                <a:srgbClr val="E69138"/>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0" name="Shape 840"/>
        <p:cNvGrpSpPr/>
        <p:nvPr/>
      </p:nvGrpSpPr>
      <p:grpSpPr>
        <a:xfrm>
          <a:off x="0" y="0"/>
          <a:ext cx="0" cy="0"/>
          <a:chOff x="0" y="0"/>
          <a:chExt cx="0" cy="0"/>
        </a:xfrm>
      </p:grpSpPr>
      <p:sp>
        <p:nvSpPr>
          <p:cNvPr id="841" name="Google Shape;841;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Submission (</a:t>
            </a:r>
            <a:r>
              <a:rPr lang="en"/>
              <a:t>1/3</a:t>
            </a:r>
            <a:r>
              <a:rPr lang="en"/>
              <a:t>)</a:t>
            </a:r>
            <a:endParaRPr/>
          </a:p>
        </p:txBody>
      </p:sp>
      <p:sp>
        <p:nvSpPr>
          <p:cNvPr id="842" name="Google Shape;842;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81"/>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
              <a:t>Ensure to submit your evaluation result in </a:t>
            </a:r>
            <a:r>
              <a:rPr b="1" lang="en"/>
              <a:t>JSON</a:t>
            </a:r>
            <a:r>
              <a:rPr lang="en"/>
              <a:t> format.</a:t>
            </a:r>
            <a:endParaRPr/>
          </a:p>
          <a:p>
            <a:pPr indent="-342900" lvl="1" marL="914400" rtl="0" algn="just">
              <a:lnSpc>
                <a:spcPct val="150000"/>
              </a:lnSpc>
              <a:spcBef>
                <a:spcPts val="0"/>
              </a:spcBef>
              <a:spcAft>
                <a:spcPts val="0"/>
              </a:spcAft>
              <a:buSzPts val="1800"/>
              <a:buChar char="○"/>
            </a:pPr>
            <a:r>
              <a:rPr lang="en" sz="1800"/>
              <a:t>Submitting in the wrong format equals non-submission.</a:t>
            </a:r>
            <a:endParaRPr sz="1800"/>
          </a:p>
          <a:p>
            <a:pPr indent="-342900" lvl="0" marL="457200" rtl="0" algn="just">
              <a:lnSpc>
                <a:spcPct val="150000"/>
              </a:lnSpc>
              <a:spcBef>
                <a:spcPts val="0"/>
              </a:spcBef>
              <a:spcAft>
                <a:spcPts val="0"/>
              </a:spcAft>
              <a:buSzPts val="1800"/>
              <a:buChar char="●"/>
            </a:pPr>
            <a:r>
              <a:rPr lang="en"/>
              <a:t>No restrictions on upload quota.</a:t>
            </a:r>
            <a:endParaRPr/>
          </a:p>
          <a:p>
            <a:pPr indent="-342900" lvl="0" marL="457200" rtl="0" algn="just">
              <a:lnSpc>
                <a:spcPct val="150000"/>
              </a:lnSpc>
              <a:spcBef>
                <a:spcPts val="0"/>
              </a:spcBef>
              <a:spcAft>
                <a:spcPts val="0"/>
              </a:spcAft>
              <a:buSzPts val="1800"/>
              <a:buChar char="●"/>
            </a:pPr>
            <a:r>
              <a:rPr lang="en"/>
              <a:t>But only the most recent submission will be kept.</a:t>
            </a:r>
            <a:endParaRPr/>
          </a:p>
          <a:p>
            <a:pPr indent="-342900" lvl="0" marL="457200" rtl="0" algn="just">
              <a:lnSpc>
                <a:spcPct val="150000"/>
              </a:lnSpc>
              <a:spcBef>
                <a:spcPts val="0"/>
              </a:spcBef>
              <a:spcAft>
                <a:spcPts val="0"/>
              </a:spcAft>
              <a:buSzPts val="1800"/>
              <a:buChar char="●"/>
            </a:pPr>
            <a:r>
              <a:rPr lang="en">
                <a:solidFill>
                  <a:srgbClr val="FF0000"/>
                </a:solidFill>
              </a:rPr>
              <a:t>No late submission is allowed.</a:t>
            </a:r>
            <a:endParaRPr>
              <a:solidFill>
                <a:srgbClr val="FF0000"/>
              </a:solidFill>
            </a:endParaRPr>
          </a:p>
          <a:p>
            <a:pPr indent="0" lvl="0" marL="0" rtl="0" algn="just">
              <a:lnSpc>
                <a:spcPct val="150000"/>
              </a:lnSpc>
              <a:spcBef>
                <a:spcPts val="0"/>
              </a:spcBef>
              <a:spcAft>
                <a:spcPts val="0"/>
              </a:spcAft>
              <a:buNone/>
            </a:pPr>
            <a:r>
              <a:t/>
            </a:r>
            <a:endParaRPr>
              <a:solidFill>
                <a:srgbClr val="FF0000"/>
              </a:solidFill>
            </a:endParaRPr>
          </a:p>
          <a:p>
            <a:pPr indent="0" lvl="0" marL="0" rtl="0" algn="just">
              <a:lnSpc>
                <a:spcPct val="150000"/>
              </a:lnSpc>
              <a:spcBef>
                <a:spcPts val="0"/>
              </a:spcBef>
              <a:spcAft>
                <a:spcPts val="0"/>
              </a:spcAft>
              <a:buNone/>
            </a:pPr>
            <a:r>
              <a:rPr lang="en">
                <a:solidFill>
                  <a:srgbClr val="FF0000"/>
                </a:solidFill>
              </a:rPr>
              <a:t>⚠️ </a:t>
            </a:r>
            <a:r>
              <a:rPr lang="en"/>
              <a:t>We will compare the files you submit with our backend data records to ensure they match. Therefore, please </a:t>
            </a:r>
            <a:r>
              <a:rPr b="1" lang="en"/>
              <a:t>do NOT</a:t>
            </a:r>
            <a:r>
              <a:rPr lang="en"/>
              <a:t> manually edit your JSON file.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 Introduction (2/2)</a:t>
            </a:r>
            <a:endParaRPr/>
          </a:p>
        </p:txBody>
      </p:sp>
      <p:sp>
        <p:nvSpPr>
          <p:cNvPr id="126" name="Google Shape;126;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Since the original lecture video is quite long, we have extracted a segment from </a:t>
            </a:r>
            <a:r>
              <a:rPr b="1" lang="en"/>
              <a:t>1:43:24 </a:t>
            </a:r>
            <a:r>
              <a:rPr lang="en"/>
              <a:t>to </a:t>
            </a:r>
            <a:r>
              <a:rPr b="1" lang="en"/>
              <a:t>2:00:49</a:t>
            </a:r>
            <a:r>
              <a:rPr lang="en"/>
              <a:t> to use for this assignment.</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127" name="Google Shape;127;p19"/>
          <p:cNvPicPr preferRelativeResize="0"/>
          <p:nvPr/>
        </p:nvPicPr>
        <p:blipFill>
          <a:blip r:embed="rId3">
            <a:alphaModFix/>
          </a:blip>
          <a:stretch>
            <a:fillRect/>
          </a:stretch>
        </p:blipFill>
        <p:spPr>
          <a:xfrm>
            <a:off x="1183719" y="2571746"/>
            <a:ext cx="2192576" cy="1644450"/>
          </a:xfrm>
          <a:prstGeom prst="rect">
            <a:avLst/>
          </a:prstGeom>
          <a:noFill/>
          <a:ln>
            <a:noFill/>
          </a:ln>
        </p:spPr>
      </p:pic>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19"/>
          <p:cNvPicPr preferRelativeResize="0"/>
          <p:nvPr/>
        </p:nvPicPr>
        <p:blipFill>
          <a:blip r:embed="rId4">
            <a:alphaModFix/>
          </a:blip>
          <a:stretch>
            <a:fillRect/>
          </a:stretch>
        </p:blipFill>
        <p:spPr>
          <a:xfrm>
            <a:off x="3914900" y="2299000"/>
            <a:ext cx="3838074" cy="2189950"/>
          </a:xfrm>
          <a:prstGeom prst="rect">
            <a:avLst/>
          </a:prstGeom>
          <a:noFill/>
          <a:ln>
            <a:noFill/>
          </a:ln>
        </p:spPr>
      </p:pic>
      <p:sp>
        <p:nvSpPr>
          <p:cNvPr id="130" name="Google Shape;130;p19"/>
          <p:cNvSpPr txBox="1"/>
          <p:nvPr/>
        </p:nvSpPr>
        <p:spPr>
          <a:xfrm>
            <a:off x="3730800" y="4569025"/>
            <a:ext cx="45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https://www.youtube.com/watch?v=MxoQV4M0jY8</a:t>
            </a:r>
            <a:endParaRPr>
              <a:solidFill>
                <a:schemeClr val="dk2"/>
              </a:solidFill>
              <a:latin typeface="Open Sans"/>
              <a:ea typeface="Open Sans"/>
              <a:cs typeface="Open Sans"/>
              <a:sym typeface="Open Sans"/>
            </a:endParaRPr>
          </a:p>
        </p:txBody>
      </p:sp>
      <p:sp>
        <p:nvSpPr>
          <p:cNvPr id="131" name="Google Shape;131;p19"/>
          <p:cNvSpPr txBox="1"/>
          <p:nvPr/>
        </p:nvSpPr>
        <p:spPr>
          <a:xfrm>
            <a:off x="4564673" y="117225"/>
            <a:ext cx="456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 Thanks to Professor </a:t>
            </a:r>
            <a:r>
              <a:rPr lang="en" u="sng">
                <a:solidFill>
                  <a:schemeClr val="hlink"/>
                </a:solidFill>
                <a:latin typeface="Open Sans"/>
                <a:ea typeface="Open Sans"/>
                <a:cs typeface="Open Sans"/>
                <a:sym typeface="Open Sans"/>
                <a:hlinkClick r:id="rId5"/>
              </a:rPr>
              <a:t>Lin-shan Lee</a:t>
            </a:r>
            <a:r>
              <a:rPr lang="en">
                <a:solidFill>
                  <a:schemeClr val="dk2"/>
                </a:solidFill>
                <a:latin typeface="Open Sans"/>
                <a:ea typeface="Open Sans"/>
                <a:cs typeface="Open Sans"/>
                <a:sym typeface="Open Sans"/>
              </a:rPr>
              <a:t> for authorizing the use of the video for this assignment.</a:t>
            </a:r>
            <a:endParaRPr>
              <a:solidFill>
                <a:schemeClr val="dk2"/>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7" name="Shape 847"/>
        <p:cNvGrpSpPr/>
        <p:nvPr/>
      </p:nvGrpSpPr>
      <p:grpSpPr>
        <a:xfrm>
          <a:off x="0" y="0"/>
          <a:ext cx="0" cy="0"/>
          <a:chOff x="0" y="0"/>
          <a:chExt cx="0" cy="0"/>
        </a:xfrm>
      </p:grpSpPr>
      <p:sp>
        <p:nvSpPr>
          <p:cNvPr id="848" name="Google Shape;848;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Submission (2/3)</a:t>
            </a:r>
            <a:endParaRPr/>
          </a:p>
        </p:txBody>
      </p:sp>
      <p:sp>
        <p:nvSpPr>
          <p:cNvPr id="849" name="Google Shape;84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0" name="Google Shape;850;p82"/>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
              <a:t>Please go to the course page on NTU COOL and click on the 線上測驗 (Quiz) section. Once there, select HW9.</a:t>
            </a:r>
            <a:endParaRPr/>
          </a:p>
          <a:p>
            <a:pPr indent="-342900" lvl="1" marL="914400" rtl="0" algn="just">
              <a:lnSpc>
                <a:spcPct val="150000"/>
              </a:lnSpc>
              <a:spcBef>
                <a:spcPts val="0"/>
              </a:spcBef>
              <a:spcAft>
                <a:spcPts val="0"/>
              </a:spcAft>
              <a:buSzPts val="1800"/>
              <a:buChar char="○"/>
            </a:pPr>
            <a:r>
              <a:rPr lang="en"/>
              <a:t>Complete the course feedback questionnaire.</a:t>
            </a:r>
            <a:endParaRPr/>
          </a:p>
          <a:p>
            <a:pPr indent="-317500" lvl="1" marL="914400" rtl="0" algn="just">
              <a:lnSpc>
                <a:spcPct val="150000"/>
              </a:lnSpc>
              <a:spcBef>
                <a:spcPts val="0"/>
              </a:spcBef>
              <a:spcAft>
                <a:spcPts val="0"/>
              </a:spcAft>
              <a:buSzPts val="1400"/>
              <a:buChar char="○"/>
            </a:pPr>
            <a:r>
              <a:rPr lang="en"/>
              <a:t>1 point for this quiz.</a:t>
            </a:r>
            <a:endParaRPr/>
          </a:p>
          <a:p>
            <a:pPr indent="-317500" lvl="1" marL="914400" rtl="0" algn="just">
              <a:lnSpc>
                <a:spcPct val="150000"/>
              </a:lnSpc>
              <a:spcBef>
                <a:spcPts val="0"/>
              </a:spcBef>
              <a:spcAft>
                <a:spcPts val="0"/>
              </a:spcAft>
              <a:buSzPts val="1400"/>
              <a:buChar char="○"/>
            </a:pPr>
            <a:r>
              <a:rPr lang="en"/>
              <a:t>Your responses in the survey will not affect your HW9 or your final grade for this semester, so please feel free to answer honestly.</a:t>
            </a:r>
            <a:endParaRPr/>
          </a:p>
          <a:p>
            <a:pPr indent="-317500" lvl="1" marL="914400" rtl="0" algn="just">
              <a:lnSpc>
                <a:spcPct val="150000"/>
              </a:lnSpc>
              <a:spcBef>
                <a:spcPts val="0"/>
              </a:spcBef>
              <a:spcAft>
                <a:spcPts val="0"/>
              </a:spcAft>
              <a:buSzPts val="1400"/>
              <a:buChar char="○"/>
            </a:pPr>
            <a:r>
              <a:rPr lang="en"/>
              <a:t>The completion time is approximately 2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4" name="Shape 854"/>
        <p:cNvGrpSpPr/>
        <p:nvPr/>
      </p:nvGrpSpPr>
      <p:grpSpPr>
        <a:xfrm>
          <a:off x="0" y="0"/>
          <a:ext cx="0" cy="0"/>
          <a:chOff x="0" y="0"/>
          <a:chExt cx="0" cy="0"/>
        </a:xfrm>
      </p:grpSpPr>
      <p:sp>
        <p:nvSpPr>
          <p:cNvPr id="855" name="Google Shape;855;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Submission (3/3)</a:t>
            </a:r>
            <a:endParaRPr/>
          </a:p>
        </p:txBody>
      </p:sp>
      <p:sp>
        <p:nvSpPr>
          <p:cNvPr id="856" name="Google Shape;85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7" name="Google Shape;857;p83"/>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t>So, for this assignment, you need to:</a:t>
            </a:r>
            <a:endParaRPr sz="1600"/>
          </a:p>
          <a:p>
            <a:pPr indent="0" lvl="0" marL="0" rtl="0" algn="just">
              <a:lnSpc>
                <a:spcPct val="150000"/>
              </a:lnSpc>
              <a:spcBef>
                <a:spcPts val="0"/>
              </a:spcBef>
              <a:spcAft>
                <a:spcPts val="0"/>
              </a:spcAft>
              <a:buNone/>
            </a:pPr>
            <a:r>
              <a:rPr lang="en" sz="1600"/>
              <a:t>(1) Submit the JSON files downloaded from the Davinci platform to the Homework 9 submission area on NTU COOL. This accounts for </a:t>
            </a:r>
            <a:r>
              <a:rPr b="1" lang="en" sz="1600"/>
              <a:t>9</a:t>
            </a:r>
            <a:r>
              <a:rPr lang="en" sz="1600"/>
              <a:t> points. The naming rule for the JSON file is "</a:t>
            </a:r>
            <a:r>
              <a:rPr b="1" lang="en" sz="1600"/>
              <a:t>&lt;your student ID&gt;.json</a:t>
            </a:r>
            <a:r>
              <a:rPr lang="en" sz="1600"/>
              <a:t>". For example, if Student A's student ID is b12901666, the corresponding file to be submitted should be named b12901666.json. The first letter of the student ID can be either uppercase or lowercase.</a:t>
            </a:r>
            <a:endParaRPr sz="1600"/>
          </a:p>
          <a:p>
            <a:pPr indent="0" lvl="0" marL="0" rtl="0" algn="just">
              <a:lnSpc>
                <a:spcPct val="150000"/>
              </a:lnSpc>
              <a:spcBef>
                <a:spcPts val="0"/>
              </a:spcBef>
              <a:spcAft>
                <a:spcPts val="0"/>
              </a:spcAft>
              <a:buNone/>
            </a:pPr>
            <a:r>
              <a:rPr lang="en" sz="1600"/>
              <a:t>(2) Go to the quiz section on NTU COOL and take the quiz for </a:t>
            </a:r>
            <a:r>
              <a:rPr lang="en" sz="1600"/>
              <a:t>Homework</a:t>
            </a:r>
            <a:r>
              <a:rPr lang="en" sz="1600"/>
              <a:t> 9. This accounts for </a:t>
            </a:r>
            <a:r>
              <a:rPr b="1" lang="en" sz="1600"/>
              <a:t>1</a:t>
            </a:r>
            <a:r>
              <a:rPr lang="en" sz="1600"/>
              <a:t> point.</a:t>
            </a:r>
            <a:endParaRPr sz="1600"/>
          </a:p>
          <a:p>
            <a:pPr indent="0" lvl="0" marL="0" rtl="0" algn="just">
              <a:lnSpc>
                <a:spcPct val="150000"/>
              </a:lnSpc>
              <a:spcBef>
                <a:spcPts val="0"/>
              </a:spcBef>
              <a:spcAft>
                <a:spcPts val="0"/>
              </a:spcAft>
              <a:buNone/>
            </a:pPr>
            <a:r>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Deadline</a:t>
            </a:r>
            <a:endParaRPr/>
          </a:p>
        </p:txBody>
      </p:sp>
      <p:sp>
        <p:nvSpPr>
          <p:cNvPr id="863" name="Google Shape;863;p8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Submit your homework to </a:t>
            </a:r>
            <a:r>
              <a:rPr b="1" lang="en">
                <a:solidFill>
                  <a:srgbClr val="FF0000"/>
                </a:solidFill>
              </a:rPr>
              <a:t>NTU Cool</a:t>
            </a:r>
            <a:r>
              <a:rPr b="1" lang="en"/>
              <a:t>.</a:t>
            </a:r>
            <a:endParaRPr b="1"/>
          </a:p>
          <a:p>
            <a:pPr indent="-342900" lvl="0" marL="457200" rtl="0" algn="just">
              <a:spcBef>
                <a:spcPts val="0"/>
              </a:spcBef>
              <a:spcAft>
                <a:spcPts val="0"/>
              </a:spcAft>
              <a:buSzPts val="1800"/>
              <a:buChar char="●"/>
            </a:pPr>
            <a:r>
              <a:rPr b="1" lang="en"/>
              <a:t>Deadline</a:t>
            </a:r>
            <a:r>
              <a:rPr lang="en"/>
              <a:t>: 2024/</a:t>
            </a:r>
            <a:r>
              <a:rPr b="1" lang="en">
                <a:solidFill>
                  <a:srgbClr val="FF0000"/>
                </a:solidFill>
              </a:rPr>
              <a:t>05/30</a:t>
            </a:r>
            <a:r>
              <a:rPr lang="en"/>
              <a:t> 23:59:59 (UTC+8).</a:t>
            </a:r>
            <a:endParaRPr/>
          </a:p>
          <a:p>
            <a:pPr indent="-342900" lvl="0" marL="457200" rtl="0" algn="just">
              <a:spcBef>
                <a:spcPts val="0"/>
              </a:spcBef>
              <a:spcAft>
                <a:spcPts val="0"/>
              </a:spcAft>
              <a:buSzPts val="1800"/>
              <a:buChar char="●"/>
            </a:pPr>
            <a:r>
              <a:rPr lang="en"/>
              <a:t>No late submission is allowed.</a:t>
            </a:r>
            <a:endParaRPr/>
          </a:p>
          <a:p>
            <a:pPr indent="-342900" lvl="0" marL="457200" rtl="0" algn="just">
              <a:spcBef>
                <a:spcPts val="0"/>
              </a:spcBef>
              <a:spcAft>
                <a:spcPts val="0"/>
              </a:spcAft>
              <a:buSzPts val="1800"/>
              <a:buChar char="●"/>
            </a:pPr>
            <a:r>
              <a:rPr lang="en"/>
              <a:t>If MediaTek </a:t>
            </a:r>
            <a:r>
              <a:rPr b="1" lang="en"/>
              <a:t>DaVinci</a:t>
            </a:r>
            <a:r>
              <a:rPr lang="en"/>
              <a:t> GenAI Platform (達哥) becomes unavailable for more than 2 hours due to system updates or other factors within 48 hours before the assignment submission deadline, the deadline will be extended at least one day. The TAs will announce when the deadline will be extended. Please do not worry.</a:t>
            </a:r>
            <a:endParaRPr/>
          </a:p>
        </p:txBody>
      </p:sp>
      <p:sp>
        <p:nvSpPr>
          <p:cNvPr id="864" name="Google Shape;864;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 Release Date</a:t>
            </a:r>
            <a:endParaRPr/>
          </a:p>
        </p:txBody>
      </p:sp>
      <p:sp>
        <p:nvSpPr>
          <p:cNvPr id="870" name="Google Shape;870;p8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grading of the homework will be released by </a:t>
            </a:r>
            <a:r>
              <a:rPr lang="en"/>
              <a:t>2024/</a:t>
            </a:r>
            <a:r>
              <a:rPr b="1" lang="en">
                <a:solidFill>
                  <a:srgbClr val="FF0000"/>
                </a:solidFill>
              </a:rPr>
              <a:t>06/06</a:t>
            </a:r>
            <a:r>
              <a:rPr lang="en"/>
              <a:t> 23:59:59 (UTC+8).</a:t>
            </a:r>
            <a:endParaRPr/>
          </a:p>
        </p:txBody>
      </p:sp>
      <p:sp>
        <p:nvSpPr>
          <p:cNvPr id="871" name="Google Shape;87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 Have Any Questions </a:t>
            </a:r>
            <a:endParaRPr/>
          </a:p>
        </p:txBody>
      </p:sp>
      <p:sp>
        <p:nvSpPr>
          <p:cNvPr id="877" name="Google Shape;877;p86"/>
          <p:cNvSpPr txBox="1"/>
          <p:nvPr>
            <p:ph idx="1" type="body"/>
          </p:nvPr>
        </p:nvSpPr>
        <p:spPr>
          <a:xfrm>
            <a:off x="311700" y="1266325"/>
            <a:ext cx="8520600" cy="3302700"/>
          </a:xfrm>
          <a:prstGeom prst="rect">
            <a:avLst/>
          </a:prstGeom>
          <a:ln>
            <a:noFill/>
          </a:ln>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NTU Cool </a:t>
            </a:r>
            <a:r>
              <a:rPr b="1" lang="en"/>
              <a:t>HW9</a:t>
            </a:r>
            <a:r>
              <a:rPr lang="en"/>
              <a:t> </a:t>
            </a:r>
            <a:r>
              <a:rPr lang="en"/>
              <a:t>作業討論區 (</a:t>
            </a:r>
            <a:r>
              <a:rPr lang="en" u="sng">
                <a:solidFill>
                  <a:schemeClr val="hlink"/>
                </a:solidFill>
                <a:hlinkClick r:id="rId3"/>
              </a:rPr>
              <a:t>Link</a:t>
            </a:r>
            <a:r>
              <a:rPr lang="en"/>
              <a:t>)</a:t>
            </a:r>
            <a:endParaRPr/>
          </a:p>
          <a:p>
            <a:pPr indent="-317500" lvl="1" marL="914400" rtl="0" algn="just">
              <a:spcBef>
                <a:spcPts val="0"/>
              </a:spcBef>
              <a:spcAft>
                <a:spcPts val="0"/>
              </a:spcAft>
              <a:buSzPts val="1400"/>
              <a:buChar char="○"/>
            </a:pPr>
            <a:r>
              <a:rPr lang="en" sz="1800"/>
              <a:t>如果同學的問題不涉及作業答案或隱私，請</a:t>
            </a:r>
            <a:r>
              <a:rPr b="1" lang="en" sz="1800"/>
              <a:t>一律使用 </a:t>
            </a:r>
            <a:r>
              <a:rPr lang="en" sz="1800"/>
              <a:t>NTU Cool 討論區</a:t>
            </a:r>
            <a:endParaRPr/>
          </a:p>
          <a:p>
            <a:pPr indent="-317500" lvl="1" marL="914400" rtl="0" algn="just">
              <a:spcBef>
                <a:spcPts val="0"/>
              </a:spcBef>
              <a:spcAft>
                <a:spcPts val="0"/>
              </a:spcAft>
              <a:buSzPts val="1400"/>
              <a:buChar char="○"/>
            </a:pPr>
            <a:r>
              <a:rPr lang="en" sz="1800"/>
              <a:t>助教們會優先回答 NTU Cool 討論區上的問題</a:t>
            </a:r>
            <a:endParaRPr sz="1800"/>
          </a:p>
          <a:p>
            <a:pPr indent="-342900" lvl="0" marL="457200" rtl="0" algn="just">
              <a:spcBef>
                <a:spcPts val="0"/>
              </a:spcBef>
              <a:spcAft>
                <a:spcPts val="0"/>
              </a:spcAft>
              <a:buSzPts val="1800"/>
              <a:buChar char="●"/>
            </a:pPr>
            <a:r>
              <a:rPr lang="en"/>
              <a:t>Email: </a:t>
            </a:r>
            <a:r>
              <a:rPr lang="en" sz="1650" u="sng">
                <a:solidFill>
                  <a:schemeClr val="hlink"/>
                </a:solidFill>
                <a:highlight>
                  <a:srgbClr val="F8F8F8"/>
                </a:highlight>
                <a:latin typeface="Arial"/>
                <a:ea typeface="Arial"/>
                <a:cs typeface="Arial"/>
                <a:sym typeface="Arial"/>
                <a:hlinkClick r:id="rId4"/>
              </a:rPr>
              <a:t>ntu-gen-ai-2024-spring-ta@googlegroups.com</a:t>
            </a:r>
            <a:r>
              <a:rPr lang="en" sz="1650">
                <a:solidFill>
                  <a:srgbClr val="000000"/>
                </a:solidFill>
                <a:highlight>
                  <a:srgbClr val="F8F8F8"/>
                </a:highlight>
                <a:latin typeface="Arial"/>
                <a:ea typeface="Arial"/>
                <a:cs typeface="Arial"/>
                <a:sym typeface="Arial"/>
              </a:rPr>
              <a:t> </a:t>
            </a:r>
            <a:endParaRPr sz="2300"/>
          </a:p>
          <a:p>
            <a:pPr indent="-317500" lvl="1" marL="914400" rtl="0" algn="just">
              <a:spcBef>
                <a:spcPts val="0"/>
              </a:spcBef>
              <a:spcAft>
                <a:spcPts val="0"/>
              </a:spcAft>
              <a:buSzPts val="1400"/>
              <a:buChar char="○"/>
            </a:pPr>
            <a:r>
              <a:rPr lang="en"/>
              <a:t>Title should start with [GenAI 2024 Spring </a:t>
            </a:r>
            <a:r>
              <a:rPr b="1" lang="en"/>
              <a:t>HW9</a:t>
            </a:r>
            <a:r>
              <a:rPr lang="en"/>
              <a:t>].</a:t>
            </a:r>
            <a:endParaRPr/>
          </a:p>
          <a:p>
            <a:pPr indent="-317500" lvl="1" marL="914400" rtl="0" algn="just">
              <a:spcBef>
                <a:spcPts val="0"/>
              </a:spcBef>
              <a:spcAft>
                <a:spcPts val="0"/>
              </a:spcAft>
              <a:buSzPts val="1400"/>
              <a:buChar char="○"/>
            </a:pPr>
            <a:r>
              <a:rPr lang="en"/>
              <a:t>Email with the wrong title will be moved to trash automatically.</a:t>
            </a:r>
            <a:endParaRPr/>
          </a:p>
          <a:p>
            <a:pPr indent="-342900" lvl="0" marL="457200" rtl="0" algn="just">
              <a:spcBef>
                <a:spcPts val="0"/>
              </a:spcBef>
              <a:spcAft>
                <a:spcPts val="0"/>
              </a:spcAft>
              <a:buSzPts val="1800"/>
              <a:buChar char="●"/>
            </a:pPr>
            <a:r>
              <a:rPr lang="en"/>
              <a:t>TA Hours</a:t>
            </a:r>
            <a:endParaRPr/>
          </a:p>
          <a:p>
            <a:pPr indent="-317500" lvl="1" marL="914400" rtl="0" algn="just">
              <a:spcBef>
                <a:spcPts val="0"/>
              </a:spcBef>
              <a:spcAft>
                <a:spcPts val="0"/>
              </a:spcAft>
              <a:buSzPts val="1400"/>
              <a:buChar char="○"/>
            </a:pPr>
            <a:r>
              <a:rPr lang="en"/>
              <a:t>Time:</a:t>
            </a:r>
            <a:endParaRPr/>
          </a:p>
          <a:p>
            <a:pPr indent="-317500" lvl="2" marL="1371600" rtl="0" algn="just">
              <a:spcBef>
                <a:spcPts val="0"/>
              </a:spcBef>
              <a:spcAft>
                <a:spcPts val="0"/>
              </a:spcAft>
              <a:buSzPts val="1400"/>
              <a:buChar char="■"/>
            </a:pPr>
            <a:r>
              <a:rPr lang="en"/>
              <a:t>05/17 — </a:t>
            </a:r>
            <a:r>
              <a:rPr lang="en"/>
              <a:t>16:30 ~ 17:20</a:t>
            </a:r>
            <a:endParaRPr/>
          </a:p>
          <a:p>
            <a:pPr indent="-317500" lvl="2" marL="1371600" rtl="0" algn="just">
              <a:spcBef>
                <a:spcPts val="0"/>
              </a:spcBef>
              <a:spcAft>
                <a:spcPts val="0"/>
              </a:spcAft>
              <a:buSzPts val="1400"/>
              <a:buChar char="■"/>
            </a:pPr>
            <a:r>
              <a:rPr lang="en"/>
              <a:t>05/24 — 13:20 ~ 14:10, </a:t>
            </a:r>
            <a:r>
              <a:rPr lang="en"/>
              <a:t>16:30 ~ 17:20</a:t>
            </a:r>
            <a:endParaRPr/>
          </a:p>
          <a:p>
            <a:pPr indent="-317500" lvl="1" marL="914400" rtl="0" algn="just">
              <a:spcBef>
                <a:spcPts val="0"/>
              </a:spcBef>
              <a:spcAft>
                <a:spcPts val="0"/>
              </a:spcAft>
              <a:buSzPts val="1400"/>
              <a:buChar char="○"/>
            </a:pPr>
            <a:r>
              <a:rPr lang="en"/>
              <a:t>Location: </a:t>
            </a:r>
            <a:r>
              <a:rPr b="1" lang="en">
                <a:solidFill>
                  <a:srgbClr val="434343"/>
                </a:solidFill>
              </a:rPr>
              <a:t>綜合大講堂</a:t>
            </a:r>
            <a:endParaRPr b="1">
              <a:solidFill>
                <a:srgbClr val="434343"/>
              </a:solidFill>
            </a:endParaRPr>
          </a:p>
        </p:txBody>
      </p:sp>
      <p:sp>
        <p:nvSpPr>
          <p:cNvPr id="878" name="Google Shape;878;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 Links</a:t>
            </a:r>
            <a:endParaRPr/>
          </a:p>
        </p:txBody>
      </p:sp>
      <p:sp>
        <p:nvSpPr>
          <p:cNvPr id="884" name="Google Shape;884;p87"/>
          <p:cNvSpPr txBox="1"/>
          <p:nvPr>
            <p:ph idx="1" type="body"/>
          </p:nvPr>
        </p:nvSpPr>
        <p:spPr>
          <a:xfrm>
            <a:off x="311700" y="1266325"/>
            <a:ext cx="8520600" cy="3567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Assignment 9 Colab (</a:t>
            </a:r>
            <a:r>
              <a:rPr lang="en" u="sng">
                <a:solidFill>
                  <a:schemeClr val="hlink"/>
                </a:solidFill>
                <a:hlinkClick r:id="rId3"/>
              </a:rPr>
              <a:t>Link</a:t>
            </a:r>
            <a:r>
              <a:rPr lang="en"/>
              <a:t>).</a:t>
            </a:r>
            <a:endParaRPr/>
          </a:p>
          <a:p>
            <a:pPr indent="0" lvl="0" marL="0" rtl="0" algn="just">
              <a:spcBef>
                <a:spcPts val="1200"/>
              </a:spcBef>
              <a:spcAft>
                <a:spcPts val="0"/>
              </a:spcAft>
              <a:buNone/>
            </a:pPr>
            <a:r>
              <a:rPr lang="en"/>
              <a:t>(2) Claude API Tutorial (</a:t>
            </a:r>
            <a:r>
              <a:rPr lang="en" u="sng">
                <a:solidFill>
                  <a:schemeClr val="hlink"/>
                </a:solidFill>
                <a:hlinkClick r:id="rId4"/>
              </a:rPr>
              <a:t>Link</a:t>
            </a:r>
            <a:r>
              <a:rPr lang="en"/>
              <a:t>).</a:t>
            </a:r>
            <a:endParaRPr/>
          </a:p>
          <a:p>
            <a:pPr indent="0" lvl="0" marL="0" rtl="0" algn="just">
              <a:spcBef>
                <a:spcPts val="1200"/>
              </a:spcBef>
              <a:spcAft>
                <a:spcPts val="0"/>
              </a:spcAft>
              <a:buNone/>
            </a:pPr>
            <a:r>
              <a:rPr lang="en"/>
              <a:t>(3) ChatGPT &amp; Gemini API Tutorial (</a:t>
            </a:r>
            <a:r>
              <a:rPr lang="en" u="sng">
                <a:solidFill>
                  <a:schemeClr val="hlink"/>
                </a:solidFill>
                <a:hlinkClick r:id="rId5"/>
              </a:rPr>
              <a:t>Link</a:t>
            </a:r>
            <a:r>
              <a:rPr lang="en"/>
              <a:t>).</a:t>
            </a:r>
            <a:endParaRPr/>
          </a:p>
          <a:p>
            <a:pPr indent="0" lvl="0" marL="0" rtl="0" algn="just">
              <a:spcBef>
                <a:spcPts val="1200"/>
              </a:spcBef>
              <a:spcAft>
                <a:spcPts val="0"/>
              </a:spcAft>
              <a:buNone/>
            </a:pPr>
            <a:r>
              <a:rPr lang="en"/>
              <a:t>(4) Assignment 9 Tutorial Video (</a:t>
            </a:r>
            <a:r>
              <a:rPr lang="en" u="sng">
                <a:solidFill>
                  <a:schemeClr val="hlink"/>
                </a:solidFill>
                <a:hlinkClick r:id="rId6"/>
              </a:rPr>
              <a:t>Link</a:t>
            </a:r>
            <a:r>
              <a:rPr lang="en"/>
              <a:t>).</a:t>
            </a:r>
            <a:endParaRPr/>
          </a:p>
          <a:p>
            <a:pPr indent="0" lvl="0" marL="0" rtl="0" algn="just">
              <a:spcBef>
                <a:spcPts val="1200"/>
              </a:spcBef>
              <a:spcAft>
                <a:spcPts val="0"/>
              </a:spcAft>
              <a:buNone/>
            </a:pPr>
            <a:r>
              <a:rPr lang="en"/>
              <a:t>(5) Whisper Official GitHub &amp; Documentation (</a:t>
            </a:r>
            <a:r>
              <a:rPr lang="en" u="sng">
                <a:solidFill>
                  <a:schemeClr val="hlink"/>
                </a:solidFill>
                <a:hlinkClick r:id="rId7"/>
              </a:rPr>
              <a:t>Link</a:t>
            </a:r>
            <a:r>
              <a:rPr lang="en"/>
              <a:t>).</a:t>
            </a:r>
            <a:endParaRPr/>
          </a:p>
          <a:p>
            <a:pPr indent="0" lvl="0" marL="0" rtl="0" algn="just">
              <a:spcBef>
                <a:spcPts val="1200"/>
              </a:spcBef>
              <a:spcAft>
                <a:spcPts val="0"/>
              </a:spcAft>
              <a:buNone/>
            </a:pPr>
            <a:r>
              <a:rPr lang="en"/>
              <a:t>(6) 達哥平台 (</a:t>
            </a:r>
            <a:r>
              <a:rPr lang="en" u="sng">
                <a:solidFill>
                  <a:schemeClr val="hlink"/>
                </a:solidFill>
                <a:hlinkClick r:id="rId8"/>
              </a:rPr>
              <a:t>Link</a:t>
            </a:r>
            <a:r>
              <a:rPr lang="en"/>
              <a:t>).</a:t>
            </a:r>
            <a:endParaRPr/>
          </a:p>
          <a:p>
            <a:pPr indent="0" lvl="0" marL="0" rtl="0" algn="just">
              <a:spcBef>
                <a:spcPts val="1200"/>
              </a:spcBef>
              <a:spcAft>
                <a:spcPts val="1200"/>
              </a:spcAft>
              <a:buNone/>
            </a:pPr>
            <a:r>
              <a:rPr lang="en"/>
              <a:t>(7) NTU COOL HW9 討論區(</a:t>
            </a:r>
            <a:r>
              <a:rPr lang="en" u="sng">
                <a:solidFill>
                  <a:schemeClr val="hlink"/>
                </a:solidFill>
                <a:hlinkClick r:id="rId9"/>
              </a:rPr>
              <a:t>Link</a:t>
            </a:r>
            <a:r>
              <a:rPr lang="en"/>
              <a:t>).</a:t>
            </a:r>
            <a:endParaRPr/>
          </a:p>
        </p:txBody>
      </p:sp>
      <p:sp>
        <p:nvSpPr>
          <p:cNvPr id="885" name="Google Shape;88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1" name="Google Shape;891;p88"/>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References</a:t>
            </a:r>
            <a:endParaRPr sz="4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r>
              <a:rPr lang="en"/>
              <a:t>1/3</a:t>
            </a:r>
            <a:r>
              <a:rPr lang="en"/>
              <a:t>)</a:t>
            </a:r>
            <a:endParaRPr/>
          </a:p>
        </p:txBody>
      </p:sp>
      <p:sp>
        <p:nvSpPr>
          <p:cNvPr id="897" name="Google Shape;897;p8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(1) Radford, Alec, et al. "Robust speech recognition via large-scale weak supervision." International Conference on Machine Learning. PMLR, 2023. </a:t>
            </a:r>
            <a:endParaRPr/>
          </a:p>
          <a:p>
            <a:pPr indent="0" lvl="0" marL="0" rtl="0" algn="just">
              <a:spcBef>
                <a:spcPts val="1200"/>
              </a:spcBef>
              <a:spcAft>
                <a:spcPts val="0"/>
              </a:spcAft>
              <a:buNone/>
            </a:pPr>
            <a:r>
              <a:rPr lang="en"/>
              <a:t>https://arxiv.org/abs/2212.04356</a:t>
            </a:r>
            <a:endParaRPr/>
          </a:p>
          <a:p>
            <a:pPr indent="0" lvl="0" marL="0" rtl="0" algn="just">
              <a:spcBef>
                <a:spcPts val="1200"/>
              </a:spcBef>
              <a:spcAft>
                <a:spcPts val="0"/>
              </a:spcAft>
              <a:buNone/>
            </a:pPr>
            <a:r>
              <a:rPr lang="en"/>
              <a:t>(2) Chiang, Cheng-Han, and Hung-yi Lee. "A closer look into using large language models for automatic evaluation." The 2023 Conference on Empirical Methods in Natural Language Processing. 2023.</a:t>
            </a:r>
            <a:endParaRPr/>
          </a:p>
          <a:p>
            <a:pPr indent="0" lvl="0" marL="0" rtl="0" algn="just">
              <a:spcBef>
                <a:spcPts val="1200"/>
              </a:spcBef>
              <a:spcAft>
                <a:spcPts val="0"/>
              </a:spcAft>
              <a:buNone/>
            </a:pPr>
            <a:r>
              <a:rPr lang="en"/>
              <a:t>https://arxiv.org/abs/2310.05657</a:t>
            </a:r>
            <a:endParaRPr/>
          </a:p>
          <a:p>
            <a:pPr indent="0" lvl="0" marL="0" rtl="0" algn="just">
              <a:spcBef>
                <a:spcPts val="1200"/>
              </a:spcBef>
              <a:spcAft>
                <a:spcPts val="1200"/>
              </a:spcAft>
              <a:buNone/>
            </a:pPr>
            <a:r>
              <a:t/>
            </a:r>
            <a:endParaRPr/>
          </a:p>
        </p:txBody>
      </p:sp>
      <p:sp>
        <p:nvSpPr>
          <p:cNvPr id="898" name="Google Shape;89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r>
              <a:rPr lang="en"/>
              <a:t>2/3</a:t>
            </a:r>
            <a:r>
              <a:rPr lang="en"/>
              <a:t>)</a:t>
            </a:r>
            <a:endParaRPr/>
          </a:p>
        </p:txBody>
      </p:sp>
      <p:sp>
        <p:nvSpPr>
          <p:cNvPr id="904" name="Google Shape;904;p9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t>(3) Peng, Puyuan, et al. "Prompting the hidden talent of web-scale speech models for zero-shot task generalization." arXiv preprint arXiv:2305.11095 (2023).</a:t>
            </a:r>
            <a:endParaRPr/>
          </a:p>
          <a:p>
            <a:pPr indent="0" lvl="0" marL="0" rtl="0" algn="just">
              <a:spcBef>
                <a:spcPts val="1200"/>
              </a:spcBef>
              <a:spcAft>
                <a:spcPts val="0"/>
              </a:spcAft>
              <a:buNone/>
            </a:pPr>
            <a:r>
              <a:rPr lang="en"/>
              <a:t>https://arxiv.org/abs/2305.11095</a:t>
            </a:r>
            <a:endParaRPr/>
          </a:p>
          <a:p>
            <a:pPr indent="0" lvl="0" marL="0" rtl="0" algn="just">
              <a:spcBef>
                <a:spcPts val="1200"/>
              </a:spcBef>
              <a:spcAft>
                <a:spcPts val="0"/>
              </a:spcAft>
              <a:buNone/>
            </a:pPr>
            <a:r>
              <a:rPr lang="en"/>
              <a:t>(4) Liao, Feng-Ting, et al. "Zero-Shot Domain-Sensitive Speech Recognition with Prompt-Conditioning Fine-Tuning." 2023 IEEE Automatic Speech Recognition and Understanding Workshop (ASRU). IEEE, 2023.</a:t>
            </a:r>
            <a:endParaRPr/>
          </a:p>
          <a:p>
            <a:pPr indent="0" lvl="0" marL="0" rtl="0" algn="just">
              <a:spcBef>
                <a:spcPts val="1200"/>
              </a:spcBef>
              <a:spcAft>
                <a:spcPts val="0"/>
              </a:spcAft>
              <a:buNone/>
            </a:pPr>
            <a:r>
              <a:rPr lang="en"/>
              <a:t>https://arxiv.org/abs/2307.10274</a:t>
            </a:r>
            <a:endParaRPr/>
          </a:p>
          <a:p>
            <a:pPr indent="0" lvl="0" marL="0" rtl="0" algn="just">
              <a:spcBef>
                <a:spcPts val="1200"/>
              </a:spcBef>
              <a:spcAft>
                <a:spcPts val="1200"/>
              </a:spcAft>
              <a:buNone/>
            </a:pPr>
            <a:r>
              <a:rPr lang="en"/>
              <a:t> </a:t>
            </a:r>
            <a:endParaRPr/>
          </a:p>
        </p:txBody>
      </p:sp>
      <p:sp>
        <p:nvSpPr>
          <p:cNvPr id="905" name="Google Shape;90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(3/3)</a:t>
            </a:r>
            <a:endParaRPr/>
          </a:p>
        </p:txBody>
      </p:sp>
      <p:sp>
        <p:nvSpPr>
          <p:cNvPr id="911" name="Google Shape;911;p9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(5) </a:t>
            </a:r>
            <a:r>
              <a:rPr lang="en"/>
              <a:t>Hu, Yebowen, et al. "MeetingBank: A Benchmark Dataset for Meeting Summarization." Proceedings of the 61st Annual Meeting of the Association for Computational Linguistics (Volume 1: Long Papers). 2023.</a:t>
            </a:r>
            <a:r>
              <a:rPr lang="en"/>
              <a:t> https://arxiv.org/abs/2305.17529</a:t>
            </a:r>
            <a:endParaRPr/>
          </a:p>
          <a:p>
            <a:pPr indent="0" lvl="0" marL="0" rtl="0" algn="just">
              <a:spcBef>
                <a:spcPts val="1200"/>
              </a:spcBef>
              <a:spcAft>
                <a:spcPts val="0"/>
              </a:spcAft>
              <a:buNone/>
            </a:pPr>
            <a:r>
              <a:rPr lang="en"/>
              <a:t>(6) </a:t>
            </a:r>
            <a:r>
              <a:rPr lang="en"/>
              <a:t>Schulhoff, Sander, et al. "Ignore This Title and HackAPrompt: Exposing Systemic Vulnerabilities of LLMs Through a Global Prompt Hacking Competition." Proceedings of the 2023 Conference on Empirical Methods in Natural Language Processing. 2023.</a:t>
            </a:r>
            <a:endParaRPr/>
          </a:p>
          <a:p>
            <a:pPr indent="0" lvl="0" marL="0" rtl="0" algn="just">
              <a:spcBef>
                <a:spcPts val="1200"/>
              </a:spcBef>
              <a:spcAft>
                <a:spcPts val="1200"/>
              </a:spcAft>
              <a:buNone/>
            </a:pPr>
            <a:r>
              <a:rPr lang="en"/>
              <a:t>  </a:t>
            </a:r>
            <a:endParaRPr/>
          </a:p>
        </p:txBody>
      </p:sp>
      <p:sp>
        <p:nvSpPr>
          <p:cNvPr id="912" name="Google Shape;91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0"/>
          <p:cNvSpPr txBox="1"/>
          <p:nvPr>
            <p:ph type="title"/>
          </p:nvPr>
        </p:nvSpPr>
        <p:spPr>
          <a:xfrm>
            <a:off x="286350" y="1988300"/>
            <a:ext cx="8571300" cy="94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t>Task Pipeline</a:t>
            </a:r>
            <a:endParaRPr sz="4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918" name="Google Shape;918;p9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 </a:t>
            </a:r>
            <a:r>
              <a:rPr lang="en"/>
              <a:t>This assignment is adapted from "Deep Learning for Human Language Processing Assignment 7", 2023 Fall.</a:t>
            </a:r>
            <a:endParaRPr/>
          </a:p>
          <a:p>
            <a:pPr indent="0" lvl="0" marL="0" rtl="0" algn="just">
              <a:spcBef>
                <a:spcPts val="1200"/>
              </a:spcBef>
              <a:spcAft>
                <a:spcPts val="0"/>
              </a:spcAft>
              <a:buNone/>
            </a:pPr>
            <a:r>
              <a:rPr lang="en"/>
              <a:t>⭐ Thanks to Professor </a:t>
            </a:r>
            <a:r>
              <a:rPr lang="en" u="sng">
                <a:solidFill>
                  <a:schemeClr val="hlink"/>
                </a:solidFill>
                <a:hlinkClick r:id="rId3"/>
              </a:rPr>
              <a:t>Lin-shan Lee</a:t>
            </a:r>
            <a:r>
              <a:rPr lang="en"/>
              <a:t> for authorizing the use of the video for this assignment.</a:t>
            </a:r>
            <a:endParaRPr/>
          </a:p>
          <a:p>
            <a:pPr indent="0" lvl="0" marL="0" rtl="0" algn="just">
              <a:spcBef>
                <a:spcPts val="1200"/>
              </a:spcBef>
              <a:spcAft>
                <a:spcPts val="1200"/>
              </a:spcAft>
              <a:buNone/>
            </a:pPr>
            <a:r>
              <a:rPr lang="en"/>
              <a:t>🌟 Special thanks to Cheng-Han Chiang, Ke-Han Lu, Chih-Kai Yang, </a:t>
            </a:r>
            <a:r>
              <a:rPr lang="en"/>
              <a:t>Wei-Chih Chen, Yi-Cheng Lin, </a:t>
            </a:r>
            <a:r>
              <a:rPr lang="en"/>
              <a:t>Chen-An Li, Farn Hua, for participating in the discussion of this assignment and providing valuable insights. </a:t>
            </a:r>
            <a:endParaRPr/>
          </a:p>
        </p:txBody>
      </p:sp>
      <p:sp>
        <p:nvSpPr>
          <p:cNvPr id="919" name="Google Shape;919;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20" name="Google Shape;920;p92"/>
          <p:cNvPicPr preferRelativeResize="0"/>
          <p:nvPr/>
        </p:nvPicPr>
        <p:blipFill>
          <a:blip r:embed="rId4">
            <a:alphaModFix/>
          </a:blip>
          <a:stretch>
            <a:fillRect/>
          </a:stretch>
        </p:blipFill>
        <p:spPr>
          <a:xfrm>
            <a:off x="7329875" y="3725025"/>
            <a:ext cx="1206001" cy="1206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 Pipeline</a:t>
            </a:r>
            <a:endParaRPr/>
          </a:p>
        </p:txBody>
      </p:sp>
      <p:sp>
        <p:nvSpPr>
          <p:cNvPr id="143" name="Google Shape;143;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Step 1</a:t>
            </a:r>
            <a:r>
              <a:rPr lang="en"/>
              <a:t>: Automatic Speech Recognition. </a:t>
            </a:r>
            <a:endParaRPr/>
          </a:p>
          <a:p>
            <a:pPr indent="0" lvl="0" marL="0" rtl="0" algn="just">
              <a:spcBef>
                <a:spcPts val="1200"/>
              </a:spcBef>
              <a:spcAft>
                <a:spcPts val="0"/>
              </a:spcAft>
              <a:buNone/>
            </a:pPr>
            <a:r>
              <a:rPr lang="en"/>
              <a:t>Utilize the OpenAI </a:t>
            </a:r>
            <a:r>
              <a:rPr b="1" lang="en"/>
              <a:t>Whisper</a:t>
            </a:r>
            <a:r>
              <a:rPr lang="en"/>
              <a:t> model for speech recognition to get the text transcription of the video.</a:t>
            </a:r>
            <a:br>
              <a:rPr lang="en"/>
            </a:br>
            <a:endParaRPr/>
          </a:p>
          <a:p>
            <a:pPr indent="0" lvl="0" marL="0" rtl="0" algn="just">
              <a:spcBef>
                <a:spcPts val="1200"/>
              </a:spcBef>
              <a:spcAft>
                <a:spcPts val="0"/>
              </a:spcAft>
              <a:buNone/>
            </a:pPr>
            <a:r>
              <a:rPr b="1" lang="en"/>
              <a:t>Step 2</a:t>
            </a:r>
            <a:r>
              <a:rPr lang="en"/>
              <a:t>: Summarization. </a:t>
            </a:r>
            <a:endParaRPr/>
          </a:p>
          <a:p>
            <a:pPr indent="0" lvl="0" marL="0" rtl="0" algn="just">
              <a:spcBef>
                <a:spcPts val="1200"/>
              </a:spcBef>
              <a:spcAft>
                <a:spcPts val="1200"/>
              </a:spcAft>
              <a:buNone/>
            </a:pPr>
            <a:r>
              <a:rPr lang="en"/>
              <a:t>Design a prompt for large language models to summarize the text into </a:t>
            </a:r>
            <a:r>
              <a:rPr b="1" lang="en" u="sng"/>
              <a:t>300 to 500 </a:t>
            </a:r>
            <a:r>
              <a:rPr lang="en" u="sng"/>
              <a:t>words</a:t>
            </a:r>
            <a:r>
              <a:rPr lang="en"/>
              <a:t>, ensuring that the summary is in Traditional Chinese (繁體中文).</a:t>
            </a:r>
            <a:endParaRPr/>
          </a:p>
        </p:txBody>
      </p:sp>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